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9"/>
  </p:notesMasterIdLst>
  <p:sldIdLst>
    <p:sldId id="257" r:id="rId5"/>
    <p:sldId id="258" r:id="rId6"/>
    <p:sldId id="296" r:id="rId7"/>
    <p:sldId id="260" r:id="rId8"/>
    <p:sldId id="297" r:id="rId9"/>
    <p:sldId id="315" r:id="rId10"/>
    <p:sldId id="298" r:id="rId11"/>
    <p:sldId id="299" r:id="rId12"/>
    <p:sldId id="300" r:id="rId13"/>
    <p:sldId id="301" r:id="rId14"/>
    <p:sldId id="302" r:id="rId15"/>
    <p:sldId id="304" r:id="rId16"/>
    <p:sldId id="305" r:id="rId17"/>
    <p:sldId id="306" r:id="rId18"/>
    <p:sldId id="307" r:id="rId19"/>
    <p:sldId id="308" r:id="rId20"/>
    <p:sldId id="309" r:id="rId21"/>
    <p:sldId id="310" r:id="rId22"/>
    <p:sldId id="311" r:id="rId23"/>
    <p:sldId id="312" r:id="rId24"/>
    <p:sldId id="314" r:id="rId25"/>
    <p:sldId id="313" r:id="rId26"/>
    <p:sldId id="316" r:id="rId27"/>
    <p:sldId id="318" r:id="rId28"/>
    <p:sldId id="319" r:id="rId29"/>
    <p:sldId id="320" r:id="rId30"/>
    <p:sldId id="321" r:id="rId31"/>
    <p:sldId id="322" r:id="rId32"/>
    <p:sldId id="323" r:id="rId33"/>
    <p:sldId id="324" r:id="rId34"/>
    <p:sldId id="325" r:id="rId35"/>
    <p:sldId id="326" r:id="rId36"/>
    <p:sldId id="327" r:id="rId37"/>
    <p:sldId id="32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3" autoAdjust="0"/>
    <p:restoredTop sz="94660"/>
  </p:normalViewPr>
  <p:slideViewPr>
    <p:cSldViewPr snapToGrid="0">
      <p:cViewPr varScale="1">
        <p:scale>
          <a:sx n="107" d="100"/>
          <a:sy n="107" d="100"/>
        </p:scale>
        <p:origin x="126" y="13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75228-FEEF-488F-B1BE-450B28B3A415}" type="datetimeFigureOut">
              <a:rPr lang="vi-VN" smtClean="0"/>
              <a:t>06/06/2020</a:t>
            </a:fld>
            <a:endParaRPr lang="vi-VN"/>
          </a:p>
        </p:txBody>
      </p:sp>
      <p:sp>
        <p:nvSpPr>
          <p:cNvPr id="4" name="Chỗ dành sẵn cho Hình ảnh của Bản chiế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9157D-AD28-4D4C-9188-3F54C4E9AC32}" type="slidenum">
              <a:rPr lang="vi-VN" smtClean="0"/>
              <a:t>‹#›</a:t>
            </a:fld>
            <a:endParaRPr lang="vi-VN"/>
          </a:p>
        </p:txBody>
      </p:sp>
    </p:spTree>
    <p:extLst>
      <p:ext uri="{BB962C8B-B14F-4D97-AF65-F5344CB8AC3E}">
        <p14:creationId xmlns:p14="http://schemas.microsoft.com/office/powerpoint/2010/main" val="814253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975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210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271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363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3667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766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109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1193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4482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5590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296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54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7715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7213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369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372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6318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9448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1327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1451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068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00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4592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3004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2435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309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902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90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96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554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40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CBB773-B53D-41B7-9A3B-E6071C122DB3}"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2B1F872-8F51-47F1-AA17-945B1328E04B}" type="datetime1">
              <a:rPr lang="en-GB" smtClean="0"/>
              <a:t>06/06/2020</a:t>
            </a:fld>
            <a:endParaRPr lang="en-GB"/>
          </a:p>
        </p:txBody>
      </p:sp>
      <p:sp>
        <p:nvSpPr>
          <p:cNvPr id="17" name="Footer Placeholder 16"/>
          <p:cNvSpPr>
            <a:spLocks noGrp="1"/>
          </p:cNvSpPr>
          <p:nvPr>
            <p:ph type="ftr" sz="quarter" idx="11"/>
          </p:nvPr>
        </p:nvSpPr>
        <p:spPr/>
        <p:txBody>
          <a:bodyPr/>
          <a:lstStyle/>
          <a:p>
            <a:endParaRPr lang="en-GB"/>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A5B08488-2DBE-4E62-B7EE-BA7D2927C7BD}" type="slidenum">
              <a:rPr lang="en-GB" smtClean="0"/>
              <a:t>‹#›</a:t>
            </a:fld>
            <a:endParaRPr lang="en-GB"/>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95597838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FF482A1-E422-4CAB-8993-9C6C23262541}" type="datetime1">
              <a:rPr lang="en-GB" smtClean="0"/>
              <a:t>06/06/2020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114119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644C73-4DCF-4484-ABCB-63594EF6FF3F}" type="datetime1">
              <a:rPr lang="en-GB" smtClean="0"/>
              <a:t>06/06/2020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411140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E97A0E8-F401-4B53-88CA-B26444DD73C9}" type="datetime1">
              <a:rPr lang="en-GB" smtClean="0"/>
              <a:t>06/06/2020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B08488-2DBE-4E62-B7EE-BA7D2927C7BD}" type="slidenum">
              <a:rPr lang="en-GB" smtClean="0"/>
              <a:t>‹#›</a:t>
            </a:fld>
            <a:endParaRPr lang="en-GB"/>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547921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370AFBB-BDEA-418D-8B9F-B92334D7DF21}" type="datetime1">
              <a:rPr lang="en-GB" smtClean="0"/>
              <a:t>06/06/2020</a:t>
            </a:fld>
            <a:endParaRPr lang="en-GB"/>
          </a:p>
        </p:txBody>
      </p:sp>
      <p:sp>
        <p:nvSpPr>
          <p:cNvPr id="5" name="Footer Placeholder 4"/>
          <p:cNvSpPr>
            <a:spLocks noGrp="1"/>
          </p:cNvSpPr>
          <p:nvPr>
            <p:ph type="ftr" sz="quarter" idx="11"/>
          </p:nvPr>
        </p:nvSpPr>
        <p:spPr>
          <a:xfrm>
            <a:off x="800100" y="6172200"/>
            <a:ext cx="4000500" cy="457200"/>
          </a:xfrm>
        </p:spPr>
        <p:txBody>
          <a:bodyPr/>
          <a:lstStyle/>
          <a:p>
            <a:endParaRPr lang="en-GB"/>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99646343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AC974514-13FC-48D5-B073-F02D755166CB}" type="datetime1">
              <a:rPr lang="en-GB" smtClean="0"/>
              <a:t>06/06/2020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B08488-2DBE-4E62-B7EE-BA7D2927C7BD}" type="slidenum">
              <a:rPr lang="en-GB" smtClean="0"/>
              <a:t>‹#›</a:t>
            </a:fld>
            <a:endParaRPr lang="en-GB"/>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94612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230AC09E-E05E-4110-BBAE-5AB8A1F8724A}" type="datetime1">
              <a:rPr lang="en-GB" smtClean="0"/>
              <a:t>06/06/2020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B08488-2DBE-4E62-B7EE-BA7D2927C7BD}" type="slidenum">
              <a:rPr lang="en-GB" smtClean="0"/>
              <a:t>‹#›</a:t>
            </a:fld>
            <a:endParaRPr lang="en-GB"/>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146734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FA355EF8-D140-4F14-8041-DCAFEF726B0A}" type="datetime1">
              <a:rPr lang="en-GB" smtClean="0"/>
              <a:t>06/06/2020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78115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8944C-DAA6-4DD7-8C03-D717848A2A83}" type="datetime1">
              <a:rPr lang="en-GB" smtClean="0"/>
              <a:t>06/06/2020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416892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BD53B08-67E5-47A3-A513-0A570265EFAC}" type="datetime1">
              <a:rPr lang="en-GB" smtClean="0"/>
              <a:t>06/06/2020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B08488-2DBE-4E62-B7EE-BA7D2927C7BD}" type="slidenum">
              <a:rPr lang="en-GB" smtClean="0"/>
              <a:t>‹#›</a:t>
            </a:fld>
            <a:endParaRPr lang="en-GB"/>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7176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A75E790-FD6E-4383-BF7B-AE58634904F8}" type="datetime1">
              <a:rPr lang="en-GB" smtClean="0"/>
              <a:t>06/06/2020</a:t>
            </a:fld>
            <a:endParaRPr lang="en-GB"/>
          </a:p>
        </p:txBody>
      </p:sp>
      <p:sp>
        <p:nvSpPr>
          <p:cNvPr id="6" name="Footer Placeholder 5"/>
          <p:cNvSpPr>
            <a:spLocks noGrp="1"/>
          </p:cNvSpPr>
          <p:nvPr>
            <p:ph type="ftr" sz="quarter" idx="11"/>
          </p:nvPr>
        </p:nvSpPr>
        <p:spPr>
          <a:xfrm>
            <a:off x="914400" y="6172200"/>
            <a:ext cx="3886200" cy="457200"/>
          </a:xfrm>
        </p:spPr>
        <p:txBody>
          <a:bodyPr/>
          <a:lstStyle/>
          <a:p>
            <a:endParaRPr lang="en-GB"/>
          </a:p>
        </p:txBody>
      </p:sp>
      <p:sp>
        <p:nvSpPr>
          <p:cNvPr id="7" name="Slide Number Placeholder 6"/>
          <p:cNvSpPr>
            <a:spLocks noGrp="1"/>
          </p:cNvSpPr>
          <p:nvPr>
            <p:ph type="sldNum" sz="quarter" idx="12"/>
          </p:nvPr>
        </p:nvSpPr>
        <p:spPr>
          <a:xfrm>
            <a:off x="146304" y="6208776"/>
            <a:ext cx="457200" cy="457200"/>
          </a:xfrm>
        </p:spPr>
        <p:txBody>
          <a:bodyPr/>
          <a:lstStyle/>
          <a:p>
            <a:fld id="{A5B08488-2DBE-4E62-B7EE-BA7D2927C7BD}" type="slidenum">
              <a:rPr lang="en-GB" smtClean="0"/>
              <a:t>‹#›</a:t>
            </a:fld>
            <a:endParaRPr lang="en-GB"/>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289658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019184F-251B-4055-9671-2A593FB843CD}" type="datetime1">
              <a:rPr lang="en-GB" smtClean="0"/>
              <a:t>06/06/2020</a:t>
            </a:fld>
            <a:endParaRPr lang="en-GB"/>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GB"/>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38586299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inrialpes.fr/people/triggs/pubs/Dalal-cvpr05.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728" y="1454919"/>
            <a:ext cx="9070776" cy="1470025"/>
          </a:xfrm>
        </p:spPr>
        <p:txBody>
          <a:bodyPr>
            <a:normAutofit/>
          </a:bodyPr>
          <a:lstStyle/>
          <a:p>
            <a:r>
              <a:rPr lang="en-US" sz="4800">
                <a:latin typeface="Times New Roman" panose="02020603050405020304" pitchFamily="18" charset="0"/>
                <a:cs typeface="Times New Roman" panose="02020603050405020304" pitchFamily="18" charset="0"/>
              </a:rPr>
              <a:t>BÁO CÁO</a:t>
            </a:r>
            <a:endParaRPr lang="en-GB" sz="4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5" name="Subtitle 2">
            <a:extLst>
              <a:ext uri="{FF2B5EF4-FFF2-40B4-BE49-F238E27FC236}">
                <a16:creationId xmlns:a16="http://schemas.microsoft.com/office/drawing/2014/main" id="{E56215BC-840B-40ED-8085-3DCC5372149C}"/>
              </a:ext>
            </a:extLst>
          </p:cNvPr>
          <p:cNvSpPr txBox="1">
            <a:spLocks/>
          </p:cNvSpPr>
          <p:nvPr/>
        </p:nvSpPr>
        <p:spPr>
          <a:xfrm>
            <a:off x="715544" y="3429000"/>
            <a:ext cx="7712912" cy="720081"/>
          </a:xfrm>
          <a:prstGeom prst="rect">
            <a:avLst/>
          </a:prstGeom>
        </p:spPr>
        <p:txBody>
          <a:bodyPr>
            <a:no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580"/>
              </a:spcBef>
              <a:spcAft>
                <a:spcPts val="0"/>
              </a:spcAft>
              <a:buClr>
                <a:srgbClr val="D34817"/>
              </a:buClr>
              <a:buSzPct val="85000"/>
              <a:buFont typeface="Wingdings 2"/>
              <a:buNone/>
              <a:tabLst/>
              <a:defRPr/>
            </a:pPr>
            <a:r>
              <a:rPr lang="en-US" sz="4000">
                <a:solidFill>
                  <a:prstClr val="black"/>
                </a:solidFill>
                <a:latin typeface="Times New Roman" panose="02020603050405020304" pitchFamily="18" charset="0"/>
                <a:cs typeface="Times New Roman" panose="02020603050405020304" pitchFamily="18" charset="0"/>
              </a:rPr>
              <a:t>Tìm hiểu về thuật toán</a:t>
            </a:r>
            <a:endParaRPr lang="en-GB" sz="2800" dirty="0">
              <a:solidFill>
                <a:schemeClr val="tx1"/>
              </a:solidFill>
              <a:latin typeface="Times New Roman" panose="02020603050405020304" pitchFamily="18" charset="0"/>
              <a:cs typeface="Times New Roman" panose="02020603050405020304" pitchFamily="18" charset="0"/>
            </a:endParaRPr>
          </a:p>
          <a:p>
            <a:pPr lvl="0" defTabSz="914400">
              <a:buClr>
                <a:srgbClr val="D34817"/>
              </a:buClr>
              <a:defRPr/>
            </a:pPr>
            <a:r>
              <a:rPr lang="en-US" sz="4000">
                <a:solidFill>
                  <a:prstClr val="black"/>
                </a:solidFill>
                <a:latin typeface="Times New Roman" panose="02020603050405020304" pitchFamily="18" charset="0"/>
                <a:cs typeface="Times New Roman" panose="02020603050405020304" pitchFamily="18" charset="0"/>
              </a:rPr>
              <a:t>Histogram</a:t>
            </a:r>
            <a:r>
              <a:rPr lang="en-US" sz="3200">
                <a:solidFill>
                  <a:prstClr val="black"/>
                </a:solidFill>
                <a:latin typeface="Times New Roman" panose="02020603050405020304" pitchFamily="18" charset="0"/>
                <a:cs typeface="Times New Roman" panose="02020603050405020304" pitchFamily="18" charset="0"/>
              </a:rPr>
              <a:t> of Oriented Gradients (HOG)</a:t>
            </a:r>
          </a:p>
        </p:txBody>
      </p:sp>
    </p:spTree>
    <p:extLst>
      <p:ext uri="{BB962C8B-B14F-4D97-AF65-F5344CB8AC3E}">
        <p14:creationId xmlns:p14="http://schemas.microsoft.com/office/powerpoint/2010/main" val="77261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12" name="Picture 11">
            <a:extLst>
              <a:ext uri="{FF2B5EF4-FFF2-40B4-BE49-F238E27FC236}">
                <a16:creationId xmlns:a16="http://schemas.microsoft.com/office/drawing/2014/main" id="{493EBA09-F879-471E-8C83-F9CC063614F5}"/>
              </a:ext>
            </a:extLst>
          </p:cNvPr>
          <p:cNvPicPr>
            <a:picLocks noChangeAspect="1"/>
          </p:cNvPicPr>
          <p:nvPr/>
        </p:nvPicPr>
        <p:blipFill>
          <a:blip r:embed="rId3"/>
          <a:stretch>
            <a:fillRect/>
          </a:stretch>
        </p:blipFill>
        <p:spPr>
          <a:xfrm>
            <a:off x="323528" y="2422778"/>
            <a:ext cx="8391728" cy="2815838"/>
          </a:xfrm>
          <a:prstGeom prst="rect">
            <a:avLst/>
          </a:prstGeom>
        </p:spPr>
      </p:pic>
      <p:pic>
        <p:nvPicPr>
          <p:cNvPr id="6" name="Picture 5">
            <a:extLst>
              <a:ext uri="{FF2B5EF4-FFF2-40B4-BE49-F238E27FC236}">
                <a16:creationId xmlns:a16="http://schemas.microsoft.com/office/drawing/2014/main" id="{EDBD104F-F3EE-4C3B-8D24-6EFAB150244C}"/>
              </a:ext>
            </a:extLst>
          </p:cNvPr>
          <p:cNvPicPr>
            <a:picLocks noChangeAspect="1"/>
          </p:cNvPicPr>
          <p:nvPr/>
        </p:nvPicPr>
        <p:blipFill>
          <a:blip r:embed="rId4"/>
          <a:stretch>
            <a:fillRect/>
          </a:stretch>
        </p:blipFill>
        <p:spPr>
          <a:xfrm>
            <a:off x="323528" y="1529281"/>
            <a:ext cx="8325957" cy="702035"/>
          </a:xfrm>
          <a:prstGeom prst="rect">
            <a:avLst/>
          </a:prstGeom>
        </p:spPr>
      </p:pic>
    </p:spTree>
    <p:extLst>
      <p:ext uri="{BB962C8B-B14F-4D97-AF65-F5344CB8AC3E}">
        <p14:creationId xmlns:p14="http://schemas.microsoft.com/office/powerpoint/2010/main" val="150821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9" name="Rectangle 3">
            <a:extLst>
              <a:ext uri="{FF2B5EF4-FFF2-40B4-BE49-F238E27FC236}">
                <a16:creationId xmlns:a16="http://schemas.microsoft.com/office/drawing/2014/main" id="{BD07A450-9A81-4019-82AB-5E5437C982E0}"/>
              </a:ext>
            </a:extLst>
          </p:cNvPr>
          <p:cNvSpPr>
            <a:spLocks noChangeArrowheads="1"/>
          </p:cNvSpPr>
          <p:nvPr/>
        </p:nvSpPr>
        <p:spPr bwMode="auto">
          <a:xfrm>
            <a:off x="4820157" y="2006899"/>
            <a:ext cx="365388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JetBrains Mono"/>
              </a:rPr>
              <a:t>gx = cv2.Sobel(gray, cv2.CV_32F, </a:t>
            </a:r>
            <a:r>
              <a:rPr kumimoji="0" lang="en-US" altLang="en-US" sz="1200" b="0" i="0" u="none" strike="noStrike" cap="none" normalizeH="0" baseline="0">
                <a:ln>
                  <a:noFill/>
                </a:ln>
                <a:solidFill>
                  <a:srgbClr val="660099"/>
                </a:solidFill>
                <a:effectLst/>
                <a:latin typeface="JetBrains Mono"/>
              </a:rPr>
              <a:t>dx</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1750EB"/>
                </a:solidFill>
                <a:effectLst/>
                <a:latin typeface="JetBrains Mono"/>
              </a:rPr>
              <a:t>0</a:t>
            </a:r>
            <a:r>
              <a:rPr kumimoji="0" lang="en-US" altLang="en-US" sz="1200" b="0" i="0" u="none" strike="noStrike" cap="none" normalizeH="0" baseline="0">
                <a:ln>
                  <a:noFill/>
                </a:ln>
                <a:solidFill>
                  <a:srgbClr val="080808"/>
                </a:solidFill>
                <a:effectLst/>
                <a:latin typeface="JetBrains Mono"/>
              </a:rPr>
              <a:t>, </a:t>
            </a:r>
            <a:r>
              <a:rPr kumimoji="0" lang="en-US" altLang="en-US" sz="1200" b="0" i="0" u="none" strike="noStrike" cap="none" normalizeH="0" baseline="0">
                <a:ln>
                  <a:noFill/>
                </a:ln>
                <a:solidFill>
                  <a:srgbClr val="660099"/>
                </a:solidFill>
                <a:effectLst/>
                <a:latin typeface="JetBrains Mono"/>
              </a:rPr>
              <a:t>dy</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1750EB"/>
                </a:solidFill>
                <a:effectLst/>
                <a:latin typeface="JetBrains Mono"/>
              </a:rPr>
              <a:t>1</a:t>
            </a:r>
            <a:r>
              <a:rPr kumimoji="0" lang="en-US" altLang="en-US" sz="1200" b="0" i="0" u="none" strike="noStrike" cap="none" normalizeH="0" baseline="0">
                <a:ln>
                  <a:noFill/>
                </a:ln>
                <a:solidFill>
                  <a:srgbClr val="080808"/>
                </a:solidFill>
                <a:effectLst/>
                <a:latin typeface="JetBrains Mono"/>
              </a:rPr>
              <a:t>, </a:t>
            </a:r>
            <a:r>
              <a:rPr kumimoji="0" lang="en-US" altLang="en-US" sz="1200" b="0" i="0" u="none" strike="noStrike" cap="none" normalizeH="0" baseline="0">
                <a:ln>
                  <a:noFill/>
                </a:ln>
                <a:solidFill>
                  <a:srgbClr val="660099"/>
                </a:solidFill>
                <a:effectLst/>
                <a:latin typeface="JetBrains Mono"/>
              </a:rPr>
              <a:t>ksize</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1750EB"/>
                </a:solidFill>
                <a:effectLst/>
                <a:latin typeface="JetBrains Mono"/>
              </a:rPr>
              <a:t>3</a:t>
            </a:r>
            <a:r>
              <a:rPr kumimoji="0" lang="en-US" altLang="en-US" sz="1200" b="0" i="0" u="none" strike="noStrike" cap="none" normalizeH="0" baseline="0">
                <a:ln>
                  <a:noFill/>
                </a:ln>
                <a:solidFill>
                  <a:srgbClr val="080808"/>
                </a:solidFill>
                <a:effectLst/>
                <a:latin typeface="JetBrains Mono"/>
              </a:rPr>
              <a:t>)</a:t>
            </a:r>
            <a:br>
              <a:rPr kumimoji="0" lang="en-US" altLang="en-US" sz="1200" b="0" i="0" u="none" strike="noStrike" cap="none" normalizeH="0" baseline="0">
                <a:ln>
                  <a:noFill/>
                </a:ln>
                <a:solidFill>
                  <a:srgbClr val="080808"/>
                </a:solidFill>
                <a:effectLst/>
                <a:latin typeface="JetBrains Mono"/>
              </a:rPr>
            </a:br>
            <a:r>
              <a:rPr kumimoji="0" lang="en-US" altLang="en-US" sz="1200" b="0" i="0" u="none" strike="noStrike" cap="none" normalizeH="0" baseline="0">
                <a:ln>
                  <a:noFill/>
                </a:ln>
                <a:solidFill>
                  <a:srgbClr val="080808"/>
                </a:solidFill>
                <a:effectLst/>
                <a:latin typeface="JetBrains Mono"/>
              </a:rPr>
              <a:t>gy = cv2.Sobel(gray, cv2.CV_32F, </a:t>
            </a:r>
            <a:r>
              <a:rPr kumimoji="0" lang="en-US" altLang="en-US" sz="1200" b="0" i="0" u="none" strike="noStrike" cap="none" normalizeH="0" baseline="0">
                <a:ln>
                  <a:noFill/>
                </a:ln>
                <a:solidFill>
                  <a:srgbClr val="660099"/>
                </a:solidFill>
                <a:effectLst/>
                <a:latin typeface="JetBrains Mono"/>
              </a:rPr>
              <a:t>dx</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1750EB"/>
                </a:solidFill>
                <a:effectLst/>
                <a:latin typeface="JetBrains Mono"/>
              </a:rPr>
              <a:t>1</a:t>
            </a:r>
            <a:r>
              <a:rPr kumimoji="0" lang="en-US" altLang="en-US" sz="1200" b="0" i="0" u="none" strike="noStrike" cap="none" normalizeH="0" baseline="0">
                <a:ln>
                  <a:noFill/>
                </a:ln>
                <a:solidFill>
                  <a:srgbClr val="080808"/>
                </a:solidFill>
                <a:effectLst/>
                <a:latin typeface="JetBrains Mono"/>
              </a:rPr>
              <a:t>, </a:t>
            </a:r>
            <a:r>
              <a:rPr kumimoji="0" lang="en-US" altLang="en-US" sz="1200" b="0" i="0" u="none" strike="noStrike" cap="none" normalizeH="0" baseline="0">
                <a:ln>
                  <a:noFill/>
                </a:ln>
                <a:solidFill>
                  <a:srgbClr val="660099"/>
                </a:solidFill>
                <a:effectLst/>
                <a:latin typeface="JetBrains Mono"/>
              </a:rPr>
              <a:t>dy</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1750EB"/>
                </a:solidFill>
                <a:effectLst/>
                <a:latin typeface="JetBrains Mono"/>
              </a:rPr>
              <a:t>0</a:t>
            </a:r>
            <a:r>
              <a:rPr kumimoji="0" lang="en-US" altLang="en-US" sz="1200" b="0" i="0" u="none" strike="noStrike" cap="none" normalizeH="0" baseline="0">
                <a:ln>
                  <a:noFill/>
                </a:ln>
                <a:solidFill>
                  <a:srgbClr val="080808"/>
                </a:solidFill>
                <a:effectLst/>
                <a:latin typeface="JetBrains Mono"/>
              </a:rPr>
              <a:t>, </a:t>
            </a:r>
            <a:r>
              <a:rPr kumimoji="0" lang="en-US" altLang="en-US" sz="1200" b="0" i="0" u="none" strike="noStrike" cap="none" normalizeH="0" baseline="0">
                <a:ln>
                  <a:noFill/>
                </a:ln>
                <a:solidFill>
                  <a:srgbClr val="660099"/>
                </a:solidFill>
                <a:effectLst/>
                <a:latin typeface="JetBrains Mono"/>
              </a:rPr>
              <a:t>ksize</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1750EB"/>
                </a:solidFill>
                <a:effectLst/>
                <a:latin typeface="JetBrains Mono"/>
              </a:rPr>
              <a:t>3</a:t>
            </a:r>
            <a:r>
              <a:rPr kumimoji="0" lang="en-US" altLang="en-US" sz="1200" b="0" i="0" u="none" strike="noStrike" cap="none" normalizeH="0" baseline="0">
                <a:ln>
                  <a:noFill/>
                </a:ln>
                <a:solidFill>
                  <a:srgbClr val="080808"/>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18AED2B8-854B-4BC2-91A2-60F8BF69077E}"/>
              </a:ext>
            </a:extLst>
          </p:cNvPr>
          <p:cNvSpPr>
            <a:spLocks noChangeArrowheads="1"/>
          </p:cNvSpPr>
          <p:nvPr/>
        </p:nvSpPr>
        <p:spPr bwMode="auto">
          <a:xfrm>
            <a:off x="4954223" y="4817615"/>
            <a:ext cx="3938257"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80808"/>
                </a:solidFill>
                <a:effectLst/>
                <a:latin typeface="JetBrains Mono"/>
              </a:rPr>
              <a:t>g, theta = cv2.cartToPolar(gx, gy, </a:t>
            </a:r>
            <a:r>
              <a:rPr kumimoji="0" lang="en-US" altLang="en-US" sz="1200" b="0" i="0" u="none" strike="noStrike" cap="none" normalizeH="0" baseline="0">
                <a:ln>
                  <a:noFill/>
                </a:ln>
                <a:solidFill>
                  <a:srgbClr val="660099"/>
                </a:solidFill>
                <a:effectLst/>
                <a:latin typeface="JetBrains Mono"/>
              </a:rPr>
              <a:t>angleInDegrees</a:t>
            </a:r>
            <a:r>
              <a:rPr kumimoji="0" lang="en-US" altLang="en-US" sz="1200" b="0" i="0" u="none" strike="noStrike" cap="none" normalizeH="0" baseline="0">
                <a:ln>
                  <a:noFill/>
                </a:ln>
                <a:solidFill>
                  <a:srgbClr val="080808"/>
                </a:solidFill>
                <a:effectLst/>
                <a:latin typeface="JetBrains Mono"/>
              </a:rPr>
              <a:t>=</a:t>
            </a:r>
            <a:r>
              <a:rPr kumimoji="0" lang="en-US" altLang="en-US" sz="1200" b="0" i="0" u="none" strike="noStrike" cap="none" normalizeH="0" baseline="0">
                <a:ln>
                  <a:noFill/>
                </a:ln>
                <a:solidFill>
                  <a:srgbClr val="0033B3"/>
                </a:solidFill>
                <a:effectLst/>
                <a:latin typeface="JetBrains Mono"/>
              </a:rPr>
              <a:t>True</a:t>
            </a:r>
            <a:r>
              <a:rPr kumimoji="0" lang="en-US" altLang="en-US" sz="1200" b="0" i="0" u="none" strike="noStrike" cap="none" normalizeH="0" baseline="0">
                <a:ln>
                  <a:noFill/>
                </a:ln>
                <a:solidFill>
                  <a:srgbClr val="080808"/>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1A4F74A4-7935-49F8-A5CA-AE3A656BA2A9}"/>
              </a:ext>
            </a:extLst>
          </p:cNvPr>
          <p:cNvPicPr>
            <a:picLocks noChangeAspect="1"/>
          </p:cNvPicPr>
          <p:nvPr/>
        </p:nvPicPr>
        <p:blipFill>
          <a:blip r:embed="rId3"/>
          <a:stretch>
            <a:fillRect/>
          </a:stretch>
        </p:blipFill>
        <p:spPr>
          <a:xfrm>
            <a:off x="374904" y="1396598"/>
            <a:ext cx="4065900" cy="2165313"/>
          </a:xfrm>
          <a:prstGeom prst="rect">
            <a:avLst/>
          </a:prstGeom>
        </p:spPr>
      </p:pic>
      <p:pic>
        <p:nvPicPr>
          <p:cNvPr id="13" name="Picture 12">
            <a:extLst>
              <a:ext uri="{FF2B5EF4-FFF2-40B4-BE49-F238E27FC236}">
                <a16:creationId xmlns:a16="http://schemas.microsoft.com/office/drawing/2014/main" id="{B09E37A5-BA08-49D1-ADD6-22520D9685EE}"/>
              </a:ext>
            </a:extLst>
          </p:cNvPr>
          <p:cNvPicPr>
            <a:picLocks noChangeAspect="1"/>
          </p:cNvPicPr>
          <p:nvPr/>
        </p:nvPicPr>
        <p:blipFill>
          <a:blip r:embed="rId4"/>
          <a:stretch>
            <a:fillRect/>
          </a:stretch>
        </p:blipFill>
        <p:spPr>
          <a:xfrm>
            <a:off x="603504" y="4381877"/>
            <a:ext cx="3530851" cy="1425475"/>
          </a:xfrm>
          <a:prstGeom prst="rect">
            <a:avLst/>
          </a:prstGeom>
        </p:spPr>
      </p:pic>
    </p:spTree>
    <p:extLst>
      <p:ext uri="{BB962C8B-B14F-4D97-AF65-F5344CB8AC3E}">
        <p14:creationId xmlns:p14="http://schemas.microsoft.com/office/powerpoint/2010/main" val="120781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a:latin typeface="Times New Roman" panose="02020603050405020304" pitchFamily="18" charset="0"/>
                <a:cs typeface="Times New Roman" panose="02020603050405020304" pitchFamily="18" charset="0"/>
              </a:rPr>
              <a:t>In ra gx, gy, g, theta</a:t>
            </a: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10" name="Picture 9">
            <a:extLst>
              <a:ext uri="{FF2B5EF4-FFF2-40B4-BE49-F238E27FC236}">
                <a16:creationId xmlns:a16="http://schemas.microsoft.com/office/drawing/2014/main" id="{296A7A0B-7278-4B8B-8813-AF24B8934CBE}"/>
              </a:ext>
            </a:extLst>
          </p:cNvPr>
          <p:cNvPicPr>
            <a:picLocks noChangeAspect="1"/>
          </p:cNvPicPr>
          <p:nvPr/>
        </p:nvPicPr>
        <p:blipFill>
          <a:blip r:embed="rId3"/>
          <a:stretch>
            <a:fillRect/>
          </a:stretch>
        </p:blipFill>
        <p:spPr>
          <a:xfrm>
            <a:off x="251520" y="2118510"/>
            <a:ext cx="8466967" cy="2450149"/>
          </a:xfrm>
          <a:prstGeom prst="rect">
            <a:avLst/>
          </a:prstGeom>
        </p:spPr>
      </p:pic>
    </p:spTree>
    <p:extLst>
      <p:ext uri="{BB962C8B-B14F-4D97-AF65-F5344CB8AC3E}">
        <p14:creationId xmlns:p14="http://schemas.microsoft.com/office/powerpoint/2010/main" val="83697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pPr lvl="1"/>
            <a:r>
              <a:rPr lang="en-US" sz="2000">
                <a:latin typeface="Times New Roman" panose="02020603050405020304" pitchFamily="18" charset="0"/>
                <a:cs typeface="Times New Roman" panose="02020603050405020304" pitchFamily="18" charset="0"/>
              </a:rPr>
              <a:t>Đặc tr</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ng mỗi bức ảnh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biểu diễn qua 2 thông số là:</a:t>
            </a:r>
          </a:p>
          <a:p>
            <a:pPr lvl="2"/>
            <a:r>
              <a:rPr lang="en-US" sz="1600">
                <a:latin typeface="Times New Roman" panose="02020603050405020304" pitchFamily="18" charset="0"/>
                <a:cs typeface="Times New Roman" panose="02020603050405020304" pitchFamily="18" charset="0"/>
              </a:rPr>
              <a:t>Mức độ thay đổi màu sắc (ma trận gradient magnitude)</a:t>
            </a:r>
          </a:p>
          <a:p>
            <a:pPr lvl="2"/>
            <a:r>
              <a:rPr lang="en-US" sz="1600">
                <a:latin typeface="Times New Roman" panose="02020603050405020304" pitchFamily="18" charset="0"/>
                <a:cs typeface="Times New Roman" panose="02020603050405020304" pitchFamily="18" charset="0"/>
              </a:rPr>
              <a:t>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ớng thay đổi c</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ờng độ màu sắc (ma trận gradient direction)</a:t>
            </a:r>
          </a:p>
          <a:p>
            <a:pPr marL="0" indent="0">
              <a:buNone/>
            </a:pPr>
            <a:r>
              <a:rPr lang="en-US" sz="2200">
                <a:latin typeface="Times New Roman" panose="02020603050405020304" pitchFamily="18" charset="0"/>
                <a:cs typeface="Times New Roman" panose="02020603050405020304" pitchFamily="18" charset="0"/>
              </a:rPr>
              <a:t>   =&gt; Cần tạo ra một bộ mô tả (feature descriptor) biến đổi bức ảnh thành vector mà thể thiện đ</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ợc cả 2 thông tin này.</a:t>
            </a:r>
          </a:p>
          <a:p>
            <a:pPr marL="0" indent="0">
              <a:buNone/>
            </a:pPr>
            <a:endParaRPr lang="en-US" sz="2200">
              <a:latin typeface="Times New Roman" panose="02020603050405020304" pitchFamily="18" charset="0"/>
              <a:cs typeface="Times New Roman" panose="02020603050405020304" pitchFamily="18" charset="0"/>
            </a:endParaRPr>
          </a:p>
          <a:p>
            <a:pPr marL="0" indent="0">
              <a:buNone/>
            </a:pPr>
            <a:r>
              <a:rPr lang="en-US" sz="2200">
                <a:latin typeface="Times New Roman" panose="02020603050405020304" pitchFamily="18" charset="0"/>
                <a:cs typeface="Times New Roman" panose="02020603050405020304" pitchFamily="18" charset="0"/>
              </a:rPr>
              <a:t>Hình ảnh sẽ đ</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ợc chia thành một l</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ới ô vuông, mỗi ô cỡ 8x8 pixels, tức là mỗi ô sẽ có 64 pixels. Với mỗi ô pixel ta sẽ tính độ lớn gradient và ph</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ơng gradient. Nên mỗi 1 ô vuông trong l</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ới ô vuông sẽ có 1 ma trận về độ lớn gradient (gradient magnitude) 8x8 và 1 ma trận về ph</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ơng gradient (gradient direction) 8x8.</a:t>
            </a:r>
            <a:endParaRPr lang="en-US" sz="20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2716126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53D13875-54C7-47EA-BB09-6E91D4BFB530}"/>
              </a:ext>
            </a:extLst>
          </p:cNvPr>
          <p:cNvPicPr>
            <a:picLocks noChangeAspect="1"/>
          </p:cNvPicPr>
          <p:nvPr/>
        </p:nvPicPr>
        <p:blipFill>
          <a:blip r:embed="rId3"/>
          <a:stretch>
            <a:fillRect/>
          </a:stretch>
        </p:blipFill>
        <p:spPr>
          <a:xfrm>
            <a:off x="675512" y="1396598"/>
            <a:ext cx="8144960" cy="4943979"/>
          </a:xfrm>
          <a:prstGeom prst="rect">
            <a:avLst/>
          </a:prstGeom>
        </p:spPr>
      </p:pic>
    </p:spTree>
    <p:extLst>
      <p:ext uri="{BB962C8B-B14F-4D97-AF65-F5344CB8AC3E}">
        <p14:creationId xmlns:p14="http://schemas.microsoft.com/office/powerpoint/2010/main" val="401260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pPr lvl="1"/>
            <a:r>
              <a:rPr lang="en-US" sz="2000" b="1">
                <a:latin typeface="Times New Roman" panose="02020603050405020304" pitchFamily="18" charset="0"/>
                <a:cs typeface="Times New Roman" panose="02020603050405020304" pitchFamily="18" charset="0"/>
              </a:rPr>
              <a:t>B</a:t>
            </a:r>
            <a:r>
              <a:rPr lang="vi-VN" sz="2000" b="1">
                <a:latin typeface="Times New Roman" panose="02020603050405020304" pitchFamily="18" charset="0"/>
                <a:cs typeface="Times New Roman" panose="02020603050405020304" pitchFamily="18" charset="0"/>
              </a:rPr>
              <a:t>ư</a:t>
            </a:r>
            <a:r>
              <a:rPr lang="en-US" sz="2000" b="1">
                <a:latin typeface="Times New Roman" panose="02020603050405020304" pitchFamily="18" charset="0"/>
                <a:cs typeface="Times New Roman" panose="02020603050405020304" pitchFamily="18" charset="0"/>
              </a:rPr>
              <a:t>ớc 1</a:t>
            </a:r>
            <a:r>
              <a:rPr lang="en-US" sz="2000">
                <a:latin typeface="Times New Roman" panose="02020603050405020304" pitchFamily="18" charset="0"/>
                <a:cs typeface="Times New Roman" panose="02020603050405020304" pitchFamily="18" charset="0"/>
              </a:rPr>
              <a:t>: Mapping độ lớn gradient vào các bins t</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ứng của ph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gradient.</a:t>
            </a:r>
          </a:p>
          <a:p>
            <a:pPr lvl="1"/>
            <a:endParaRPr lang="en-US" sz="16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C7FD9960-9D03-48A0-A20F-EC72CD2F5823}"/>
              </a:ext>
            </a:extLst>
          </p:cNvPr>
          <p:cNvPicPr>
            <a:picLocks noChangeAspect="1"/>
          </p:cNvPicPr>
          <p:nvPr/>
        </p:nvPicPr>
        <p:blipFill>
          <a:blip r:embed="rId3"/>
          <a:stretch>
            <a:fillRect/>
          </a:stretch>
        </p:blipFill>
        <p:spPr>
          <a:xfrm>
            <a:off x="1629624" y="2743950"/>
            <a:ext cx="5704122" cy="3466350"/>
          </a:xfrm>
          <a:prstGeom prst="rect">
            <a:avLst/>
          </a:prstGeom>
        </p:spPr>
      </p:pic>
    </p:spTree>
    <p:extLst>
      <p:ext uri="{BB962C8B-B14F-4D97-AF65-F5344CB8AC3E}">
        <p14:creationId xmlns:p14="http://schemas.microsoft.com/office/powerpoint/2010/main" val="3114587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320040" lvl="1" indent="0">
              <a:buNone/>
            </a:pPr>
            <a:r>
              <a:rPr lang="en-US" sz="1600">
                <a:latin typeface="Times New Roman" panose="02020603050405020304" pitchFamily="18" charset="0"/>
                <a:cs typeface="Times New Roman" panose="02020603050405020304" pitchFamily="18" charset="0"/>
              </a:rPr>
              <a:t>Trong tr</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ờng hợp ph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ơng gradients không r</a:t>
            </a:r>
            <a:r>
              <a:rPr lang="vi-VN" sz="1600">
                <a:latin typeface="Times New Roman" panose="02020603050405020304" pitchFamily="18" charset="0"/>
                <a:cs typeface="Times New Roman" panose="02020603050405020304" pitchFamily="18" charset="0"/>
              </a:rPr>
              <a:t>ơ</a:t>
            </a:r>
            <a:r>
              <a:rPr lang="en-US" sz="1600">
                <a:latin typeface="Times New Roman" panose="02020603050405020304" pitchFamily="18" charset="0"/>
                <a:cs typeface="Times New Roman" panose="02020603050405020304" pitchFamily="18" charset="0"/>
              </a:rPr>
              <a:t>i vào các đầu mút (0, 20, 40 …). Ta sẽ sử dụng linear interpolation để phân chia độ lớn gradient về 2 bins liền kề mà giá trị ph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ơng gradient r</a:t>
            </a:r>
            <a:r>
              <a:rPr lang="vi-VN" sz="1600">
                <a:latin typeface="Times New Roman" panose="02020603050405020304" pitchFamily="18" charset="0"/>
                <a:cs typeface="Times New Roman" panose="02020603050405020304" pitchFamily="18" charset="0"/>
              </a:rPr>
              <a:t>ơ</a:t>
            </a:r>
            <a:r>
              <a:rPr lang="en-US" sz="1600">
                <a:latin typeface="Times New Roman" panose="02020603050405020304" pitchFamily="18" charset="0"/>
                <a:cs typeface="Times New Roman" panose="02020603050405020304" pitchFamily="18" charset="0"/>
              </a:rPr>
              <a:t>i vào.</a:t>
            </a:r>
          </a:p>
          <a:p>
            <a:pPr marL="320040" lvl="1" indent="0">
              <a:buNone/>
            </a:pPr>
            <a:r>
              <a:rPr lang="en-US" sz="1600">
                <a:latin typeface="Times New Roman" panose="02020603050405020304" pitchFamily="18" charset="0"/>
                <a:cs typeface="Times New Roman" panose="02020603050405020304" pitchFamily="18" charset="0"/>
              </a:rPr>
              <a:t>Giả sử ph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ơng gradients bằng x ghép cặp với độ lớn gradient bằng y. Với x nằm trong [x0,x1] là 2 bins liền kề (l-1) và l mà x r</a:t>
            </a:r>
            <a:r>
              <a:rPr lang="vi-VN" sz="1600">
                <a:latin typeface="Times New Roman" panose="02020603050405020304" pitchFamily="18" charset="0"/>
                <a:cs typeface="Times New Roman" panose="02020603050405020304" pitchFamily="18" charset="0"/>
              </a:rPr>
              <a:t>ơ</a:t>
            </a:r>
            <a:r>
              <a:rPr lang="en-US" sz="1600">
                <a:latin typeface="Times New Roman" panose="02020603050405020304" pitchFamily="18" charset="0"/>
                <a:cs typeface="Times New Roman" panose="02020603050405020304" pitchFamily="18" charset="0"/>
              </a:rPr>
              <a:t>i vào. Thì:</a:t>
            </a:r>
          </a:p>
          <a:p>
            <a:pPr marL="320040" lvl="1" indent="0">
              <a:buNone/>
            </a:pPr>
            <a:r>
              <a:rPr lang="en-US" sz="1600">
                <a:latin typeface="Times New Roman" panose="02020603050405020304" pitchFamily="18" charset="0"/>
                <a:cs typeface="Times New Roman" panose="02020603050405020304" pitchFamily="18" charset="0"/>
              </a:rPr>
              <a:t>	Giá trị tại bin l-1:</a:t>
            </a:r>
          </a:p>
          <a:p>
            <a:pPr marL="320040" lvl="1" indent="0">
              <a:buNone/>
            </a:pPr>
            <a:endParaRPr lang="en-US" sz="1600">
              <a:latin typeface="Times New Roman" panose="02020603050405020304" pitchFamily="18" charset="0"/>
              <a:cs typeface="Times New Roman" panose="02020603050405020304" pitchFamily="18" charset="0"/>
            </a:endParaRPr>
          </a:p>
          <a:p>
            <a:pPr marL="320040" lvl="1" indent="0">
              <a:buNone/>
            </a:pPr>
            <a:endParaRPr lang="en-US" sz="1600">
              <a:latin typeface="Times New Roman" panose="02020603050405020304" pitchFamily="18" charset="0"/>
              <a:cs typeface="Times New Roman" panose="02020603050405020304" pitchFamily="18" charset="0"/>
            </a:endParaRPr>
          </a:p>
          <a:p>
            <a:pPr marL="320040" lvl="1" indent="0">
              <a:buNone/>
            </a:pPr>
            <a:endParaRPr lang="en-US" sz="1600">
              <a:latin typeface="Times New Roman" panose="02020603050405020304" pitchFamily="18" charset="0"/>
              <a:cs typeface="Times New Roman" panose="02020603050405020304" pitchFamily="18" charset="0"/>
            </a:endParaRPr>
          </a:p>
          <a:p>
            <a:pPr marL="320040" lvl="1" indent="0">
              <a:buNone/>
            </a:pPr>
            <a:r>
              <a:rPr lang="en-US" sz="1600">
                <a:latin typeface="Times New Roman" panose="02020603050405020304" pitchFamily="18" charset="0"/>
                <a:cs typeface="Times New Roman" panose="02020603050405020304" pitchFamily="18" charset="0"/>
              </a:rPr>
              <a:t>	Giá trị tại bin l:</a:t>
            </a:r>
          </a:p>
          <a:p>
            <a:pPr marL="320040" lvl="1" indent="0">
              <a:buNone/>
            </a:pPr>
            <a:r>
              <a:rPr lang="en-US" sz="1600">
                <a:latin typeface="Times New Roman" panose="02020603050405020304" pitchFamily="18" charset="0"/>
                <a:cs typeface="Times New Roman" panose="02020603050405020304" pitchFamily="18" charset="0"/>
              </a:rPr>
              <a:t>		</a:t>
            </a:r>
          </a:p>
          <a:p>
            <a:pPr marL="320040" lvl="1" indent="0">
              <a:buNone/>
            </a:pPr>
            <a:r>
              <a:rPr lang="en-US" sz="1600">
                <a:latin typeface="Times New Roman" panose="02020603050405020304" pitchFamily="18" charset="0"/>
                <a:cs typeface="Times New Roman" panose="02020603050405020304" pitchFamily="18" charset="0"/>
              </a:rPr>
              <a:t>		</a:t>
            </a:r>
          </a:p>
          <a:p>
            <a:pPr marL="0" indent="0">
              <a:buNone/>
            </a:pPr>
            <a:r>
              <a:rPr lang="en-US" sz="2800">
                <a:latin typeface="Arial" panose="020B0604020202020204" pitchFamily="34" charset="0"/>
                <a:cs typeface="Arial" panose="020B0604020202020204" pitchFamily="34"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7" name="Picture 6">
            <a:extLst>
              <a:ext uri="{FF2B5EF4-FFF2-40B4-BE49-F238E27FC236}">
                <a16:creationId xmlns:a16="http://schemas.microsoft.com/office/drawing/2014/main" id="{005767DC-B645-488A-B066-E708C2B5D542}"/>
              </a:ext>
            </a:extLst>
          </p:cNvPr>
          <p:cNvPicPr>
            <a:picLocks noChangeAspect="1"/>
          </p:cNvPicPr>
          <p:nvPr/>
        </p:nvPicPr>
        <p:blipFill>
          <a:blip r:embed="rId3"/>
          <a:stretch>
            <a:fillRect/>
          </a:stretch>
        </p:blipFill>
        <p:spPr>
          <a:xfrm>
            <a:off x="3206954" y="2562225"/>
            <a:ext cx="2295525" cy="866775"/>
          </a:xfrm>
          <a:prstGeom prst="rect">
            <a:avLst/>
          </a:prstGeom>
        </p:spPr>
      </p:pic>
      <p:pic>
        <p:nvPicPr>
          <p:cNvPr id="8" name="Picture 7">
            <a:extLst>
              <a:ext uri="{FF2B5EF4-FFF2-40B4-BE49-F238E27FC236}">
                <a16:creationId xmlns:a16="http://schemas.microsoft.com/office/drawing/2014/main" id="{43929EB0-1FD6-4D22-9BA3-87304A1E851B}"/>
              </a:ext>
            </a:extLst>
          </p:cNvPr>
          <p:cNvPicPr>
            <a:picLocks noChangeAspect="1"/>
          </p:cNvPicPr>
          <p:nvPr/>
        </p:nvPicPr>
        <p:blipFill>
          <a:blip r:embed="rId4"/>
          <a:stretch>
            <a:fillRect/>
          </a:stretch>
        </p:blipFill>
        <p:spPr>
          <a:xfrm>
            <a:off x="3206954" y="3918336"/>
            <a:ext cx="2276475" cy="733425"/>
          </a:xfrm>
          <a:prstGeom prst="rect">
            <a:avLst/>
          </a:prstGeom>
        </p:spPr>
      </p:pic>
    </p:spTree>
    <p:extLst>
      <p:ext uri="{BB962C8B-B14F-4D97-AF65-F5344CB8AC3E}">
        <p14:creationId xmlns:p14="http://schemas.microsoft.com/office/powerpoint/2010/main" val="4643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320040" lvl="1" indent="0">
              <a:buNone/>
            </a:pPr>
            <a:endParaRPr lang="en-US" sz="1600">
              <a:latin typeface="Times New Roman" panose="02020603050405020304" pitchFamily="18" charset="0"/>
              <a:cs typeface="Times New Roman" panose="02020603050405020304" pitchFamily="18" charset="0"/>
            </a:endParaRPr>
          </a:p>
          <a:p>
            <a:pPr marL="320040" lvl="1" indent="0">
              <a:buNone/>
            </a:pPr>
            <a:r>
              <a:rPr lang="en-US" sz="1600">
                <a:latin typeface="Times New Roman" panose="02020603050405020304" pitchFamily="18" charset="0"/>
                <a:cs typeface="Times New Roman" panose="02020603050405020304" pitchFamily="18" charset="0"/>
              </a:rPr>
              <a:t>		</a:t>
            </a:r>
          </a:p>
          <a:p>
            <a:pPr marL="320040" lvl="1" indent="0">
              <a:buNone/>
            </a:pPr>
            <a:r>
              <a:rPr lang="en-US" sz="1600">
                <a:latin typeface="Times New Roman" panose="02020603050405020304" pitchFamily="18" charset="0"/>
                <a:cs typeface="Times New Roman" panose="02020603050405020304" pitchFamily="18" charset="0"/>
              </a:rPr>
              <a:t>		</a:t>
            </a:r>
          </a:p>
          <a:p>
            <a:pPr marL="0" indent="0">
              <a:buNone/>
            </a:pPr>
            <a:r>
              <a:rPr lang="en-US" sz="2800">
                <a:latin typeface="Arial" panose="020B0604020202020204" pitchFamily="34" charset="0"/>
                <a:cs typeface="Arial" panose="020B0604020202020204" pitchFamily="34"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9" name="Picture 8">
            <a:extLst>
              <a:ext uri="{FF2B5EF4-FFF2-40B4-BE49-F238E27FC236}">
                <a16:creationId xmlns:a16="http://schemas.microsoft.com/office/drawing/2014/main" id="{1C517916-AB66-4EA2-8833-58292AD484FC}"/>
              </a:ext>
            </a:extLst>
          </p:cNvPr>
          <p:cNvPicPr>
            <a:picLocks noChangeAspect="1"/>
          </p:cNvPicPr>
          <p:nvPr/>
        </p:nvPicPr>
        <p:blipFill>
          <a:blip r:embed="rId3"/>
          <a:stretch>
            <a:fillRect/>
          </a:stretch>
        </p:blipFill>
        <p:spPr>
          <a:xfrm>
            <a:off x="1108690" y="1702051"/>
            <a:ext cx="6926620" cy="4381878"/>
          </a:xfrm>
          <a:prstGeom prst="rect">
            <a:avLst/>
          </a:prstGeom>
        </p:spPr>
      </p:pic>
    </p:spTree>
    <p:extLst>
      <p:ext uri="{BB962C8B-B14F-4D97-AF65-F5344CB8AC3E}">
        <p14:creationId xmlns:p14="http://schemas.microsoft.com/office/powerpoint/2010/main" val="344984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pPr lvl="1"/>
            <a:r>
              <a:rPr lang="en-US" sz="2000">
                <a:latin typeface="Times New Roman" panose="02020603050405020304" pitchFamily="18" charset="0"/>
                <a:cs typeface="Times New Roman" panose="02020603050405020304" pitchFamily="18" charset="0"/>
              </a:rPr>
              <a:t>Kết quả thu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sau khi tính tổng tất cả các độ lớn gradients thuộc cùng 1 bins, ta thu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biểu đồ Histogram of Gradients nh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 hình bên d</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ới:</a:t>
            </a:r>
          </a:p>
          <a:p>
            <a:pPr lvl="1"/>
            <a:endParaRPr lang="en-US" sz="16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7" name="Picture 6">
            <a:extLst>
              <a:ext uri="{FF2B5EF4-FFF2-40B4-BE49-F238E27FC236}">
                <a16:creationId xmlns:a16="http://schemas.microsoft.com/office/drawing/2014/main" id="{A2E2101B-5691-4771-91C4-8995E1A0F8D4}"/>
              </a:ext>
            </a:extLst>
          </p:cNvPr>
          <p:cNvPicPr>
            <a:picLocks noChangeAspect="1"/>
          </p:cNvPicPr>
          <p:nvPr/>
        </p:nvPicPr>
        <p:blipFill>
          <a:blip r:embed="rId3"/>
          <a:stretch>
            <a:fillRect/>
          </a:stretch>
        </p:blipFill>
        <p:spPr>
          <a:xfrm>
            <a:off x="374904" y="3083837"/>
            <a:ext cx="4598387" cy="2244882"/>
          </a:xfrm>
          <a:prstGeom prst="rect">
            <a:avLst/>
          </a:prstGeom>
        </p:spPr>
      </p:pic>
    </p:spTree>
    <p:extLst>
      <p:ext uri="{BB962C8B-B14F-4D97-AF65-F5344CB8AC3E}">
        <p14:creationId xmlns:p14="http://schemas.microsoft.com/office/powerpoint/2010/main" val="127819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pPr lvl="1"/>
            <a:r>
              <a:rPr lang="en-US" sz="2000" b="1">
                <a:latin typeface="Times New Roman" panose="02020603050405020304" pitchFamily="18" charset="0"/>
                <a:cs typeface="Times New Roman" panose="02020603050405020304" pitchFamily="18" charset="0"/>
              </a:rPr>
              <a:t>B</a:t>
            </a:r>
            <a:r>
              <a:rPr lang="vi-VN" sz="2000" b="1">
                <a:latin typeface="Times New Roman" panose="02020603050405020304" pitchFamily="18" charset="0"/>
                <a:cs typeface="Times New Roman" panose="02020603050405020304" pitchFamily="18" charset="0"/>
              </a:rPr>
              <a:t>ư</a:t>
            </a:r>
            <a:r>
              <a:rPr lang="en-US" sz="2000" b="1">
                <a:latin typeface="Times New Roman" panose="02020603050405020304" pitchFamily="18" charset="0"/>
                <a:cs typeface="Times New Roman" panose="02020603050405020304" pitchFamily="18" charset="0"/>
              </a:rPr>
              <a:t>ớc 2</a:t>
            </a:r>
            <a:r>
              <a:rPr lang="en-US" sz="2000">
                <a:latin typeface="Times New Roman" panose="02020603050405020304" pitchFamily="18" charset="0"/>
                <a:cs typeface="Times New Roman" panose="02020603050405020304" pitchFamily="18" charset="0"/>
              </a:rPr>
              <a:t>: Chuẩn hóa vector histogram theo block 16x16</a:t>
            </a:r>
          </a:p>
          <a:p>
            <a:pPr marL="320040" lvl="1" indent="0">
              <a:buNone/>
            </a:pPr>
            <a:r>
              <a:rPr lang="en-US" sz="2000">
                <a:latin typeface="Times New Roman" panose="02020603050405020304" pitchFamily="18" charset="0"/>
                <a:cs typeface="Times New Roman" panose="02020603050405020304" pitchFamily="18" charset="0"/>
              </a:rPr>
              <a:t>Ta thấy rằng vector histogram sẽ bị phụ thuộc vào c</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ờng độ các pixels. Với 2 bức ảnh có cùng nội dung nh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ng 1 bức tối h</a:t>
            </a:r>
            <a:r>
              <a:rPr lang="vi-VN" sz="2000">
                <a:latin typeface="Times New Roman" panose="02020603050405020304" pitchFamily="18" charset="0"/>
                <a:cs typeface="Times New Roman" panose="02020603050405020304" pitchFamily="18" charset="0"/>
              </a:rPr>
              <a:t>ơ</a:t>
            </a:r>
            <a:r>
              <a:rPr lang="en-US" sz="2000">
                <a:latin typeface="Times New Roman" panose="02020603050405020304" pitchFamily="18" charset="0"/>
                <a:cs typeface="Times New Roman" panose="02020603050405020304" pitchFamily="18" charset="0"/>
              </a:rPr>
              <a:t>n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tạo từ ma trận ảnh gốc nhân với ½. Thì vector histogram của ảnh gốc sẽ gấp 2 ảnh tối. Vì thế cần chuẩn hóa vector histogram để 2 ảnh có cùng 1 vector biểu diễn.</a:t>
            </a:r>
            <a:endParaRPr lang="en-US" sz="1600">
              <a:latin typeface="Times New Roman" panose="02020603050405020304" pitchFamily="18" charset="0"/>
              <a:cs typeface="Times New Roman" panose="02020603050405020304" pitchFamily="18" charset="0"/>
            </a:endParaRPr>
          </a:p>
          <a:p>
            <a:pPr marL="320040" lvl="1" indent="0">
              <a:buNone/>
            </a:pPr>
            <a:endParaRPr lang="en-US" sz="1600">
              <a:latin typeface="Times New Roman" panose="02020603050405020304" pitchFamily="18" charset="0"/>
              <a:cs typeface="Times New Roman" panose="02020603050405020304" pitchFamily="18" charset="0"/>
            </a:endParaRPr>
          </a:p>
          <a:p>
            <a:pPr marL="320040" lvl="1" indent="0">
              <a:buNone/>
            </a:pPr>
            <a:r>
              <a:rPr lang="en-US" sz="1600">
                <a:latin typeface="Times New Roman" panose="02020603050405020304" pitchFamily="18" charset="0"/>
                <a:cs typeface="Times New Roman" panose="02020603050405020304" pitchFamily="18" charset="0"/>
              </a:rPr>
              <a:t>Chuẩn hóa norm chuẩn bậc 2: </a:t>
            </a:r>
          </a:p>
          <a:p>
            <a:pPr marL="320040" lvl="1" indent="0">
              <a:buNone/>
            </a:pPr>
            <a:endParaRPr lang="en-US" sz="1600">
              <a:latin typeface="Times New Roman" panose="02020603050405020304" pitchFamily="18" charset="0"/>
              <a:cs typeface="Times New Roman" panose="02020603050405020304" pitchFamily="18" charset="0"/>
            </a:endParaRPr>
          </a:p>
          <a:p>
            <a:pPr marL="320040" lvl="1" indent="0">
              <a:buNone/>
            </a:pPr>
            <a:r>
              <a:rPr lang="en-US" sz="1600">
                <a:latin typeface="Times New Roman" panose="02020603050405020304" pitchFamily="18" charset="0"/>
                <a:cs typeface="Times New Roman" panose="02020603050405020304" pitchFamily="18" charset="0"/>
              </a:rPr>
              <a:t>Chuẩn hóa sẽ đ</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ợc thực hiện trên block (gọi là patches) kích th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ớc 2x2 trên l</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ới ô vuông (mỗi ô 8x8 pixels). </a:t>
            </a:r>
          </a:p>
          <a:p>
            <a:pPr lvl="1">
              <a:buFont typeface="Symbol" panose="05050102010706020507" pitchFamily="18" charset="2"/>
              <a:buChar char="Þ"/>
            </a:pPr>
            <a:r>
              <a:rPr lang="en-US" sz="1600">
                <a:latin typeface="Times New Roman" panose="02020603050405020304" pitchFamily="18" charset="0"/>
                <a:cs typeface="Times New Roman" panose="02020603050405020304" pitchFamily="18" charset="0"/>
              </a:rPr>
              <a:t>Có 4 vector histogram cỡ (1x9) =&gt; nối các vector với nhau tạo ra vector kích th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ớc (1x36)</a:t>
            </a:r>
          </a:p>
          <a:p>
            <a:pPr lvl="1">
              <a:buFont typeface="Symbol" panose="05050102010706020507" pitchFamily="18" charset="2"/>
              <a:buChar char="Þ"/>
            </a:pPr>
            <a:r>
              <a:rPr lang="en-US" sz="1600">
                <a:latin typeface="Times New Roman" panose="02020603050405020304" pitchFamily="18" charset="0"/>
                <a:cs typeface="Times New Roman" panose="02020603050405020304" pitchFamily="18" charset="0"/>
              </a:rPr>
              <a:t>Sau đó đó chuẩn hóa theo norm chuẩn bậc 2 vector này </a:t>
            </a:r>
          </a:p>
          <a:p>
            <a:pPr lvl="1">
              <a:buFont typeface="Symbol" panose="05050102010706020507" pitchFamily="18" charset="2"/>
              <a:buChar char="Þ"/>
            </a:pPr>
            <a:r>
              <a:rPr lang="en-US" sz="1600">
                <a:latin typeface="Times New Roman" panose="02020603050405020304" pitchFamily="18" charset="0"/>
                <a:cs typeface="Times New Roman" panose="02020603050405020304" pitchFamily="18" charset="0"/>
              </a:rPr>
              <a:t>B</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ớc di chuyển của window (2x2) là 1 ô (từ trái qua phải, từ trên xuống d</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ới)</a:t>
            </a:r>
            <a:endParaRPr lang="en-US" sz="2800">
              <a:latin typeface="Arial" panose="020B0604020202020204" pitchFamily="34" charset="0"/>
              <a:cs typeface="Arial" panose="020B0604020202020204" pitchFamily="34" charset="0"/>
            </a:endParaRPr>
          </a:p>
          <a:p>
            <a:pPr marL="0" indent="0">
              <a:buNone/>
            </a:pPr>
            <a:r>
              <a:rPr lang="en-US">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DD3B5997-D93A-4371-93FF-12CD4FC88482}"/>
              </a:ext>
            </a:extLst>
          </p:cNvPr>
          <p:cNvPicPr>
            <a:picLocks noChangeAspect="1"/>
          </p:cNvPicPr>
          <p:nvPr/>
        </p:nvPicPr>
        <p:blipFill>
          <a:blip r:embed="rId3"/>
          <a:stretch>
            <a:fillRect/>
          </a:stretch>
        </p:blipFill>
        <p:spPr>
          <a:xfrm>
            <a:off x="3424237" y="3741536"/>
            <a:ext cx="2295525" cy="581025"/>
          </a:xfrm>
          <a:prstGeom prst="rect">
            <a:avLst/>
          </a:prstGeom>
        </p:spPr>
      </p:pic>
    </p:spTree>
    <p:extLst>
      <p:ext uri="{BB962C8B-B14F-4D97-AF65-F5344CB8AC3E}">
        <p14:creationId xmlns:p14="http://schemas.microsoft.com/office/powerpoint/2010/main" val="119495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GB">
                <a:solidFill>
                  <a:schemeClr val="tx1"/>
                </a:solidFill>
                <a:latin typeface="Times New Roman" panose="02020603050405020304" pitchFamily="18" charset="0"/>
                <a:cs typeface="Times New Roman" panose="02020603050405020304" pitchFamily="18" charset="0"/>
              </a:rPr>
              <a:t>Nội </a:t>
            </a:r>
            <a:r>
              <a:rPr lang="en-GB" dirty="0">
                <a:solidFill>
                  <a:schemeClr val="tx1"/>
                </a:solidFill>
                <a:latin typeface="Times New Roman" panose="02020603050405020304" pitchFamily="18" charset="0"/>
                <a:cs typeface="Times New Roman" panose="02020603050405020304" pitchFamily="18" charset="0"/>
              </a:rPr>
              <a:t>dung</a:t>
            </a:r>
          </a:p>
        </p:txBody>
      </p:sp>
      <p:sp>
        <p:nvSpPr>
          <p:cNvPr id="3" name="Content Placeholder 2"/>
          <p:cNvSpPr>
            <a:spLocks noGrp="1"/>
          </p:cNvSpPr>
          <p:nvPr>
            <p:ph sz="quarter" idx="1"/>
          </p:nvPr>
        </p:nvSpPr>
        <p:spPr>
          <a:xfrm>
            <a:off x="323528" y="1447800"/>
            <a:ext cx="8568952" cy="5005536"/>
          </a:xfrm>
        </p:spPr>
        <p:txBody>
          <a:bodyPr>
            <a:normAutofit/>
          </a:bodyPr>
          <a:lstStyle/>
          <a:p>
            <a:pPr marL="0" indent="0">
              <a:buNone/>
            </a:pPr>
            <a:r>
              <a:rPr lang="en-GB" sz="2000">
                <a:latin typeface="Times New Roman" panose="02020603050405020304" pitchFamily="18" charset="0"/>
                <a:cs typeface="Times New Roman" panose="02020603050405020304" pitchFamily="18" charset="0"/>
              </a:rPr>
              <a:t>1. </a:t>
            </a:r>
            <a:r>
              <a:rPr lang="en-GB" sz="2000" b="1">
                <a:latin typeface="Times New Roman" panose="02020603050405020304" pitchFamily="18" charset="0"/>
                <a:cs typeface="Times New Roman" panose="02020603050405020304" pitchFamily="18" charset="0"/>
              </a:rPr>
              <a:t>Gi</a:t>
            </a:r>
            <a:r>
              <a:rPr lang="en-US" sz="2000" b="1">
                <a:latin typeface="Times New Roman" panose="02020603050405020304" pitchFamily="18" charset="0"/>
                <a:cs typeface="Times New Roman" panose="02020603050405020304" pitchFamily="18" charset="0"/>
              </a:rPr>
              <a:t>ới thiệu về thuật toán HOG</a:t>
            </a:r>
          </a:p>
          <a:p>
            <a:pPr marL="0" indent="0">
              <a:buNone/>
            </a:pPr>
            <a:r>
              <a:rPr lang="en-GB" sz="2000">
                <a:latin typeface="Times New Roman" panose="02020603050405020304" pitchFamily="18" charset="0"/>
                <a:cs typeface="Times New Roman" panose="02020603050405020304" pitchFamily="18" charset="0"/>
              </a:rPr>
              <a:t>	1.1. Gi</a:t>
            </a:r>
            <a:r>
              <a:rPr lang="en-US" sz="2000">
                <a:latin typeface="Times New Roman" panose="02020603050405020304" pitchFamily="18" charset="0"/>
                <a:cs typeface="Times New Roman" panose="02020603050405020304" pitchFamily="18" charset="0"/>
              </a:rPr>
              <a:t>ới thiệu chung</a:t>
            </a:r>
          </a:p>
          <a:p>
            <a:pPr marL="0" indent="0">
              <a:buNone/>
            </a:pPr>
            <a:r>
              <a:rPr lang="en-US" sz="2000">
                <a:latin typeface="Times New Roman" panose="02020603050405020304" pitchFamily="18" charset="0"/>
                <a:cs typeface="Times New Roman" panose="02020603050405020304" pitchFamily="18" charset="0"/>
              </a:rPr>
              <a:t>	1.2. Ứng dụng của HOG	</a:t>
            </a:r>
          </a:p>
          <a:p>
            <a:pPr marL="0" indent="0">
              <a:buNone/>
            </a:pPr>
            <a:r>
              <a:rPr lang="en-GB" sz="2000">
                <a:latin typeface="Times New Roman" panose="02020603050405020304" pitchFamily="18" charset="0"/>
                <a:cs typeface="Times New Roman" panose="02020603050405020304" pitchFamily="18" charset="0"/>
              </a:rPr>
              <a:t>2.</a:t>
            </a:r>
            <a:r>
              <a:rPr lang="en-US" sz="200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Lý thuyết về HOG</a:t>
            </a:r>
          </a:p>
          <a:p>
            <a:pPr marL="0" indent="0">
              <a:buNone/>
            </a:pPr>
            <a:r>
              <a:rPr lang="en-US" sz="2000">
                <a:latin typeface="Times New Roman" panose="02020603050405020304" pitchFamily="18" charset="0"/>
                <a:cs typeface="Times New Roman" panose="02020603050405020304" pitchFamily="18" charset="0"/>
              </a:rPr>
              <a:t>	2.1. Thuật toán HOG</a:t>
            </a:r>
          </a:p>
          <a:p>
            <a:pPr marL="0" indent="0">
              <a:buNone/>
            </a:pPr>
            <a:r>
              <a:rPr lang="en-US" sz="2000">
                <a:latin typeface="Times New Roman" panose="02020603050405020304" pitchFamily="18" charset="0"/>
                <a:cs typeface="Times New Roman" panose="02020603050405020304" pitchFamily="18" charset="0"/>
              </a:rPr>
              <a:t>		2.1.1. Tính toán gradient</a:t>
            </a:r>
          </a:p>
          <a:p>
            <a:pPr marL="0" indent="0">
              <a:buNone/>
            </a:pPr>
            <a:r>
              <a:rPr lang="en-US" sz="2000">
                <a:latin typeface="Times New Roman" panose="02020603050405020304" pitchFamily="18" charset="0"/>
                <a:cs typeface="Times New Roman" panose="02020603050405020304" pitchFamily="18" charset="0"/>
              </a:rPr>
              <a:t>		2.1.2. Các b</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ớc tính HOG</a:t>
            </a:r>
          </a:p>
          <a:p>
            <a:pPr marL="0" indent="0">
              <a:buNone/>
            </a:pPr>
            <a:r>
              <a:rPr lang="en-US" sz="2000">
                <a:latin typeface="Times New Roman" panose="02020603050405020304" pitchFamily="18" charset="0"/>
                <a:cs typeface="Times New Roman" panose="02020603050405020304" pitchFamily="18" charset="0"/>
              </a:rPr>
              <a:t>3. </a:t>
            </a:r>
            <a:r>
              <a:rPr lang="en-US" sz="2000" b="1">
                <a:latin typeface="Times New Roman" panose="02020603050405020304" pitchFamily="18" charset="0"/>
                <a:cs typeface="Times New Roman" panose="02020603050405020304" pitchFamily="18" charset="0"/>
              </a:rPr>
              <a:t>Thực hành tính HOG</a:t>
            </a:r>
          </a:p>
          <a:p>
            <a:pPr marL="0" indent="0">
              <a:buNone/>
            </a:pPr>
            <a:r>
              <a:rPr lang="en-US" sz="2000">
                <a:latin typeface="Times New Roman" panose="02020603050405020304" pitchFamily="18" charset="0"/>
                <a:cs typeface="Times New Roman" panose="02020603050405020304" pitchFamily="18" charset="0"/>
              </a:rPr>
              <a:t>4. </a:t>
            </a:r>
            <a:r>
              <a:rPr lang="en-US" sz="2000" b="1">
                <a:latin typeface="Times New Roman" panose="02020603050405020304" pitchFamily="18" charset="0"/>
                <a:cs typeface="Times New Roman" panose="02020603050405020304" pitchFamily="18" charset="0"/>
              </a:rPr>
              <a:t>Ứng dụng của HOG</a:t>
            </a:r>
          </a:p>
          <a:p>
            <a:pPr marL="0" indent="0">
              <a:buNone/>
            </a:pPr>
            <a:r>
              <a:rPr lang="en-US" sz="2000">
                <a:latin typeface="Times New Roman" panose="02020603050405020304" pitchFamily="18" charset="0"/>
                <a:cs typeface="Times New Roman" panose="02020603050405020304" pitchFamily="18" charset="0"/>
              </a:rPr>
              <a:t>	4.1. Ứng dụng trong nhận diện ng</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ời</a:t>
            </a:r>
          </a:p>
          <a:p>
            <a:pPr marL="0" indent="0">
              <a:buNone/>
            </a:pPr>
            <a:r>
              <a:rPr lang="en-US" sz="2000">
                <a:latin typeface="Times New Roman" panose="02020603050405020304" pitchFamily="18" charset="0"/>
                <a:cs typeface="Times New Roman" panose="02020603050405020304" pitchFamily="18" charset="0"/>
              </a:rPr>
              <a:t>	4.2. Ứng dụng trong feature engineering</a:t>
            </a:r>
          </a:p>
          <a:p>
            <a:pPr marL="0" indent="0">
              <a:buNone/>
            </a:pPr>
            <a:r>
              <a:rPr lang="en-US" sz="2000">
                <a:latin typeface="Times New Roman" panose="02020603050405020304" pitchFamily="18" charset="0"/>
                <a:cs typeface="Times New Roman" panose="02020603050405020304" pitchFamily="18" charset="0"/>
              </a:rPr>
              <a:t>5. </a:t>
            </a:r>
            <a:r>
              <a:rPr lang="en-US" sz="2000" b="1">
                <a:latin typeface="Times New Roman" panose="02020603050405020304" pitchFamily="18" charset="0"/>
                <a:cs typeface="Times New Roman" panose="02020603050405020304" pitchFamily="18" charset="0"/>
              </a:rPr>
              <a:t>Tổng kết</a:t>
            </a:r>
            <a:endParaRPr lang="en-GB" sz="2000" b="1">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1411669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pPr marL="0" indent="0">
              <a:buNone/>
            </a:pPr>
            <a:r>
              <a:rPr lang="en-US">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9" name="Picture 8" descr="A picture containing clock&#10;&#10;Description automatically generated">
            <a:extLst>
              <a:ext uri="{FF2B5EF4-FFF2-40B4-BE49-F238E27FC236}">
                <a16:creationId xmlns:a16="http://schemas.microsoft.com/office/drawing/2014/main" id="{9C14081F-67FB-4B38-9F48-108942FE2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373" y="1665086"/>
            <a:ext cx="2419350" cy="4733925"/>
          </a:xfrm>
          <a:prstGeom prst="rect">
            <a:avLst/>
          </a:prstGeom>
        </p:spPr>
      </p:pic>
    </p:spTree>
    <p:extLst>
      <p:ext uri="{BB962C8B-B14F-4D97-AF65-F5344CB8AC3E}">
        <p14:creationId xmlns:p14="http://schemas.microsoft.com/office/powerpoint/2010/main" val="4016809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pPr marL="0" indent="0">
              <a:buNone/>
            </a:pPr>
            <a:br>
              <a:rPr lang="en-US" sz="2000" b="1">
                <a:latin typeface="Times New Roman" panose="02020603050405020304" pitchFamily="18" charset="0"/>
                <a:cs typeface="Times New Roman" panose="02020603050405020304" pitchFamily="18" charset="0"/>
              </a:rPr>
            </a:br>
            <a:r>
              <a:rPr lang="en-US" sz="2000" b="1">
                <a:latin typeface="Times New Roman" panose="02020603050405020304" pitchFamily="18" charset="0"/>
                <a:cs typeface="Times New Roman" panose="02020603050405020304" pitchFamily="18" charset="0"/>
              </a:rPr>
              <a:t>Biểu diễn phân phối HOG trên ảnh</a:t>
            </a:r>
          </a:p>
          <a:p>
            <a:pPr marL="0" indent="0">
              <a:buNone/>
            </a:pPr>
            <a:r>
              <a:rPr lang="en-US">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7" name="Picture 2">
            <a:extLst>
              <a:ext uri="{FF2B5EF4-FFF2-40B4-BE49-F238E27FC236}">
                <a16:creationId xmlns:a16="http://schemas.microsoft.com/office/drawing/2014/main" id="{37C9758C-D129-47B7-9F99-5262D71A6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825" y="1520152"/>
            <a:ext cx="2463942" cy="491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8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2.1.2. Các 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tính HOG</a:t>
            </a:r>
          </a:p>
          <a:p>
            <a:r>
              <a:rPr lang="en-US" sz="2200" b="1">
                <a:latin typeface="Times New Roman" panose="02020603050405020304" pitchFamily="18" charset="0"/>
                <a:cs typeface="Times New Roman" panose="02020603050405020304" pitchFamily="18" charset="0"/>
              </a:rPr>
              <a:t>B</a:t>
            </a:r>
            <a:r>
              <a:rPr lang="vi-VN" sz="2200" b="1">
                <a:latin typeface="Times New Roman" panose="02020603050405020304" pitchFamily="18" charset="0"/>
                <a:cs typeface="Times New Roman" panose="02020603050405020304" pitchFamily="18" charset="0"/>
              </a:rPr>
              <a:t>ư</a:t>
            </a:r>
            <a:r>
              <a:rPr lang="en-US" sz="2200" b="1">
                <a:latin typeface="Times New Roman" panose="02020603050405020304" pitchFamily="18" charset="0"/>
                <a:cs typeface="Times New Roman" panose="02020603050405020304" pitchFamily="18" charset="0"/>
              </a:rPr>
              <a:t>ớc 3:</a:t>
            </a:r>
            <a:r>
              <a:rPr lang="en-US" sz="2200">
                <a:latin typeface="Times New Roman" panose="02020603050405020304" pitchFamily="18" charset="0"/>
                <a:cs typeface="Times New Roman" panose="02020603050405020304" pitchFamily="18" charset="0"/>
              </a:rPr>
              <a:t> Tính toán HOG feature vector.</a:t>
            </a:r>
          </a:p>
          <a:p>
            <a:pPr marL="0" indent="0">
              <a:buNone/>
            </a:pPr>
            <a:r>
              <a:rPr lang="en-US" sz="2200" b="1">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Sau khi chuẩn hóa xong các vector histogram, chúng ta sẽ nối các vector 1x36 thành một vector lớn.</a:t>
            </a:r>
          </a:p>
          <a:p>
            <a:pPr marL="0" indent="0">
              <a:buNone/>
            </a:pPr>
            <a:r>
              <a:rPr lang="en-US" sz="2200" b="1">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Giả sử ảnh có kích cỡ 16x8 ô vuông. Thì quá trình tính toán HOG sẽ tr</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ợt 7 l</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ợt theo chiều rộng và 15 l</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ợt theo chiều cao. Suy ra có 7x15=105 patches. Mỗi patches t</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ơng ứng với 1 vector histogram 1x36. Do đó vector cuối sẽ có chiều là 105x36 = 3780. Hay kích cỡ là (1x3780).</a:t>
            </a:r>
          </a:p>
          <a:p>
            <a:pPr marL="0" indent="0">
              <a:buNone/>
            </a:pPr>
            <a:r>
              <a:rPr lang="en-US" sz="2200">
                <a:latin typeface="Times New Roman" panose="02020603050405020304" pitchFamily="18" charset="0"/>
                <a:cs typeface="Times New Roman" panose="02020603050405020304" pitchFamily="18" charset="0"/>
              </a:rPr>
              <a:t>Đây là vector t</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ơng đối lớn cho nên có thể mô phỏng đặc tr</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ng của ảnh khá tốt.</a:t>
            </a:r>
          </a:p>
          <a:p>
            <a:pPr marL="0" indent="0">
              <a:buNone/>
            </a:pPr>
            <a:endParaRPr lang="en-US" sz="2200">
              <a:latin typeface="Times New Roman" panose="02020603050405020304" pitchFamily="18" charset="0"/>
              <a:cs typeface="Times New Roman" panose="02020603050405020304" pitchFamily="18" charset="0"/>
            </a:endParaRPr>
          </a:p>
          <a:p>
            <a:pPr marL="0" indent="0">
              <a:buNone/>
            </a:pPr>
            <a:r>
              <a:rPr lang="en-US">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1432249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3. Thực hành tính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endParaRPr lang="en-US" sz="2200">
              <a:latin typeface="Times New Roman" panose="02020603050405020304" pitchFamily="18" charset="0"/>
              <a:cs typeface="Times New Roman" panose="02020603050405020304" pitchFamily="18" charset="0"/>
            </a:endParaRPr>
          </a:p>
          <a:p>
            <a:pPr marL="0" indent="0">
              <a:buNone/>
            </a:pPr>
            <a:r>
              <a:rPr lang="en-US">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B6CBFFD8-FC88-4719-B685-B4B7ADA83E2A}"/>
              </a:ext>
            </a:extLst>
          </p:cNvPr>
          <p:cNvPicPr>
            <a:picLocks noChangeAspect="1"/>
          </p:cNvPicPr>
          <p:nvPr/>
        </p:nvPicPr>
        <p:blipFill>
          <a:blip r:embed="rId3"/>
          <a:stretch>
            <a:fillRect/>
          </a:stretch>
        </p:blipFill>
        <p:spPr>
          <a:xfrm>
            <a:off x="202504" y="1396598"/>
            <a:ext cx="8883007" cy="4751843"/>
          </a:xfrm>
          <a:prstGeom prst="rect">
            <a:avLst/>
          </a:prstGeom>
        </p:spPr>
      </p:pic>
    </p:spTree>
    <p:extLst>
      <p:ext uri="{BB962C8B-B14F-4D97-AF65-F5344CB8AC3E}">
        <p14:creationId xmlns:p14="http://schemas.microsoft.com/office/powerpoint/2010/main" val="4273850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Phân loại các nhãn xe ô tô</a:t>
            </a:r>
          </a:p>
          <a:p>
            <a:pPr lvl="1"/>
            <a:r>
              <a:rPr lang="en-US" sz="2000">
                <a:latin typeface="Times New Roman" panose="02020603050405020304" pitchFamily="18" charset="0"/>
                <a:cs typeface="Times New Roman" panose="02020603050405020304" pitchFamily="18" charset="0"/>
              </a:rPr>
              <a:t>Tập train gồm 10 folder các loại xe </a:t>
            </a:r>
          </a:p>
          <a:p>
            <a:pPr marL="320040" lvl="1"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pPr lvl="1"/>
            <a:r>
              <a:rPr lang="en-GB" sz="2000">
                <a:latin typeface="Times New Roman" panose="02020603050405020304" pitchFamily="18" charset="0"/>
                <a:cs typeface="Times New Roman" panose="02020603050405020304" pitchFamily="18" charset="0"/>
              </a:rPr>
              <a:t>Mỗi folder chứa 100 ảnh của nhãn xe đó</a:t>
            </a:r>
          </a:p>
          <a:p>
            <a:pPr lvl="1"/>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54F986DA-588B-4568-9E58-B00FDB01CB8C}"/>
              </a:ext>
            </a:extLst>
          </p:cNvPr>
          <p:cNvPicPr>
            <a:picLocks noChangeAspect="1"/>
          </p:cNvPicPr>
          <p:nvPr/>
        </p:nvPicPr>
        <p:blipFill>
          <a:blip r:embed="rId3"/>
          <a:stretch>
            <a:fillRect/>
          </a:stretch>
        </p:blipFill>
        <p:spPr>
          <a:xfrm>
            <a:off x="4644008" y="1529281"/>
            <a:ext cx="4119082" cy="2326747"/>
          </a:xfrm>
          <a:prstGeom prst="rect">
            <a:avLst/>
          </a:prstGeom>
        </p:spPr>
      </p:pic>
      <p:pic>
        <p:nvPicPr>
          <p:cNvPr id="7" name="Picture 6">
            <a:extLst>
              <a:ext uri="{FF2B5EF4-FFF2-40B4-BE49-F238E27FC236}">
                <a16:creationId xmlns:a16="http://schemas.microsoft.com/office/drawing/2014/main" id="{EB4A251C-2BEC-4CD5-ACC1-6652D7259FCE}"/>
              </a:ext>
            </a:extLst>
          </p:cNvPr>
          <p:cNvPicPr>
            <a:picLocks noChangeAspect="1"/>
          </p:cNvPicPr>
          <p:nvPr/>
        </p:nvPicPr>
        <p:blipFill>
          <a:blip r:embed="rId4"/>
          <a:stretch>
            <a:fillRect/>
          </a:stretch>
        </p:blipFill>
        <p:spPr>
          <a:xfrm>
            <a:off x="2706986" y="4486809"/>
            <a:ext cx="3730027" cy="2180691"/>
          </a:xfrm>
          <a:prstGeom prst="rect">
            <a:avLst/>
          </a:prstGeom>
        </p:spPr>
      </p:pic>
    </p:spTree>
    <p:extLst>
      <p:ext uri="{BB962C8B-B14F-4D97-AF65-F5344CB8AC3E}">
        <p14:creationId xmlns:p14="http://schemas.microsoft.com/office/powerpoint/2010/main" val="2360290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Phân loại các nhãn xe ô tô</a:t>
            </a:r>
          </a:p>
          <a:p>
            <a:pPr lvl="1"/>
            <a:r>
              <a:rPr lang="en-US" sz="2000">
                <a:latin typeface="Times New Roman" panose="02020603050405020304" pitchFamily="18" charset="0"/>
                <a:cs typeface="Times New Roman" panose="02020603050405020304" pitchFamily="18" charset="0"/>
              </a:rPr>
              <a:t>Tập test cũng gồm 10 folder các loại xe </a:t>
            </a:r>
            <a:endParaRPr lang="en-GB" dirty="0">
              <a:latin typeface="Times New Roman" pitchFamily="18" charset="0"/>
              <a:cs typeface="Times New Roman" pitchFamily="18" charset="0"/>
            </a:endParaRPr>
          </a:p>
          <a:p>
            <a:pPr lvl="1"/>
            <a:r>
              <a:rPr lang="en-GB" sz="2000">
                <a:latin typeface="Times New Roman" panose="02020603050405020304" pitchFamily="18" charset="0"/>
                <a:cs typeface="Times New Roman" panose="02020603050405020304" pitchFamily="18" charset="0"/>
              </a:rPr>
              <a:t>Mỗi folder chứa 15 ảnh của nhãn xe đó</a:t>
            </a:r>
          </a:p>
          <a:p>
            <a:pPr marL="320040" lvl="1" indent="0">
              <a:buNone/>
            </a:pPr>
            <a:endParaRPr lang="en-GB"/>
          </a:p>
          <a:p>
            <a:pPr marL="320040" lvl="1" indent="0">
              <a:buNone/>
            </a:pPr>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3379291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vi-VN" sz="2200" b="1">
                <a:latin typeface="Times New Roman" panose="02020603050405020304" pitchFamily="18" charset="0"/>
                <a:cs typeface="Times New Roman" panose="02020603050405020304" pitchFamily="18" charset="0"/>
              </a:rPr>
              <a:t>Tiền xử lý</a:t>
            </a:r>
            <a:r>
              <a:rPr lang="vi-VN" sz="2200">
                <a:latin typeface="Times New Roman" panose="02020603050405020304" pitchFamily="18" charset="0"/>
                <a:cs typeface="Times New Roman" panose="02020603050405020304" pitchFamily="18" charset="0"/>
              </a:rPr>
              <a:t>: cắt phần hình chứa logo (contours), lưu các features vào mảng data, lưu nhãn vào mảng</a:t>
            </a:r>
          </a:p>
          <a:p>
            <a:pPr marL="0" indent="0">
              <a:buNone/>
            </a:pPr>
            <a:r>
              <a:rPr lang="vi-VN" sz="2200">
                <a:latin typeface="Times New Roman" panose="02020603050405020304" pitchFamily="18" charset="0"/>
                <a:cs typeface="Times New Roman" panose="02020603050405020304" pitchFamily="18" charset="0"/>
              </a:rPr>
              <a:t>labels tương ứng.</a:t>
            </a:r>
          </a:p>
          <a:p>
            <a:pPr marL="0" indent="0">
              <a:buNone/>
            </a:pPr>
            <a:r>
              <a:rPr lang="vi-VN" sz="2200">
                <a:latin typeface="Times New Roman" panose="02020603050405020304" pitchFamily="18" charset="0"/>
                <a:cs typeface="Times New Roman" panose="02020603050405020304" pitchFamily="18" charset="0"/>
              </a:rPr>
              <a:t>Mỗi mảng có 1000 </a:t>
            </a:r>
          </a:p>
          <a:p>
            <a:pPr marL="0" indent="0">
              <a:buNone/>
            </a:pPr>
            <a:r>
              <a:rPr lang="vi-VN" sz="2200">
                <a:latin typeface="Times New Roman" panose="02020603050405020304" pitchFamily="18" charset="0"/>
                <a:cs typeface="Times New Roman" panose="02020603050405020304" pitchFamily="18" charset="0"/>
              </a:rPr>
              <a:t>Phần tử</a:t>
            </a:r>
            <a:endParaRPr lang="en-US" sz="220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2CEFC01E-DE31-4465-9ACB-AF78CA789DB4}"/>
              </a:ext>
            </a:extLst>
          </p:cNvPr>
          <p:cNvPicPr>
            <a:picLocks noChangeAspect="1"/>
          </p:cNvPicPr>
          <p:nvPr/>
        </p:nvPicPr>
        <p:blipFill>
          <a:blip r:embed="rId3"/>
          <a:stretch>
            <a:fillRect/>
          </a:stretch>
        </p:blipFill>
        <p:spPr>
          <a:xfrm>
            <a:off x="3380031" y="2132914"/>
            <a:ext cx="5289135" cy="4505162"/>
          </a:xfrm>
          <a:prstGeom prst="rect">
            <a:avLst/>
          </a:prstGeom>
        </p:spPr>
      </p:pic>
    </p:spTree>
    <p:extLst>
      <p:ext uri="{BB962C8B-B14F-4D97-AF65-F5344CB8AC3E}">
        <p14:creationId xmlns:p14="http://schemas.microsoft.com/office/powerpoint/2010/main" val="32288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vi-VN" sz="2200">
                <a:latin typeface="Times New Roman" panose="02020603050405020304" pitchFamily="18" charset="0"/>
                <a:cs typeface="Times New Roman" panose="02020603050405020304" pitchFamily="18" charset="0"/>
              </a:rPr>
              <a:t>Chuyển dạng mảng sang dạng numpy, tạo hàm labelencoder để thao tác qua lại giữa nhãn và dữ liệu.</a:t>
            </a:r>
            <a:endParaRPr lang="en-US" sz="220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8" name="Picture 7">
            <a:extLst>
              <a:ext uri="{FF2B5EF4-FFF2-40B4-BE49-F238E27FC236}">
                <a16:creationId xmlns:a16="http://schemas.microsoft.com/office/drawing/2014/main" id="{9FFE606E-39CC-4792-8336-4EB7124B3B39}"/>
              </a:ext>
            </a:extLst>
          </p:cNvPr>
          <p:cNvPicPr>
            <a:picLocks noChangeAspect="1"/>
          </p:cNvPicPr>
          <p:nvPr/>
        </p:nvPicPr>
        <p:blipFill>
          <a:blip r:embed="rId3"/>
          <a:stretch>
            <a:fillRect/>
          </a:stretch>
        </p:blipFill>
        <p:spPr>
          <a:xfrm>
            <a:off x="1108578" y="2369744"/>
            <a:ext cx="6419850" cy="3657600"/>
          </a:xfrm>
          <a:prstGeom prst="rect">
            <a:avLst/>
          </a:prstGeom>
        </p:spPr>
      </p:pic>
    </p:spTree>
    <p:extLst>
      <p:ext uri="{BB962C8B-B14F-4D97-AF65-F5344CB8AC3E}">
        <p14:creationId xmlns:p14="http://schemas.microsoft.com/office/powerpoint/2010/main" val="307286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vi-VN" sz="2200">
                <a:latin typeface="Times New Roman" panose="02020603050405020304" pitchFamily="18" charset="0"/>
                <a:cs typeface="Times New Roman" panose="02020603050405020304" pitchFamily="18" charset="0"/>
              </a:rPr>
              <a:t>Sử dụng KNN với k=1</a:t>
            </a:r>
            <a:endParaRPr lang="en-US" sz="220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7" name="Picture 6">
            <a:extLst>
              <a:ext uri="{FF2B5EF4-FFF2-40B4-BE49-F238E27FC236}">
                <a16:creationId xmlns:a16="http://schemas.microsoft.com/office/drawing/2014/main" id="{57409205-C115-4176-80A6-75D4A10EA864}"/>
              </a:ext>
            </a:extLst>
          </p:cNvPr>
          <p:cNvPicPr>
            <a:picLocks noChangeAspect="1"/>
          </p:cNvPicPr>
          <p:nvPr/>
        </p:nvPicPr>
        <p:blipFill>
          <a:blip r:embed="rId3"/>
          <a:stretch>
            <a:fillRect/>
          </a:stretch>
        </p:blipFill>
        <p:spPr>
          <a:xfrm>
            <a:off x="3344932" y="1375494"/>
            <a:ext cx="4513007" cy="5292006"/>
          </a:xfrm>
          <a:prstGeom prst="rect">
            <a:avLst/>
          </a:prstGeom>
        </p:spPr>
      </p:pic>
    </p:spTree>
    <p:extLst>
      <p:ext uri="{BB962C8B-B14F-4D97-AF65-F5344CB8AC3E}">
        <p14:creationId xmlns:p14="http://schemas.microsoft.com/office/powerpoint/2010/main" val="99662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vi-VN" sz="2200">
                <a:latin typeface="Times New Roman" panose="02020603050405020304" pitchFamily="18" charset="0"/>
                <a:cs typeface="Times New Roman" panose="02020603050405020304" pitchFamily="18" charset="0"/>
              </a:rPr>
              <a:t>Sử dụng KNN với k=1</a:t>
            </a:r>
            <a:endParaRPr lang="en-US" sz="220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7" name="Picture 6">
            <a:extLst>
              <a:ext uri="{FF2B5EF4-FFF2-40B4-BE49-F238E27FC236}">
                <a16:creationId xmlns:a16="http://schemas.microsoft.com/office/drawing/2014/main" id="{57409205-C115-4176-80A6-75D4A10EA864}"/>
              </a:ext>
            </a:extLst>
          </p:cNvPr>
          <p:cNvPicPr>
            <a:picLocks noChangeAspect="1"/>
          </p:cNvPicPr>
          <p:nvPr/>
        </p:nvPicPr>
        <p:blipFill>
          <a:blip r:embed="rId3"/>
          <a:stretch>
            <a:fillRect/>
          </a:stretch>
        </p:blipFill>
        <p:spPr>
          <a:xfrm>
            <a:off x="3344932" y="1375494"/>
            <a:ext cx="4513007" cy="5292006"/>
          </a:xfrm>
          <a:prstGeom prst="rect">
            <a:avLst/>
          </a:prstGeom>
        </p:spPr>
      </p:pic>
    </p:spTree>
    <p:extLst>
      <p:ext uri="{BB962C8B-B14F-4D97-AF65-F5344CB8AC3E}">
        <p14:creationId xmlns:p14="http://schemas.microsoft.com/office/powerpoint/2010/main" val="381144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GB">
                <a:solidFill>
                  <a:schemeClr val="tx1"/>
                </a:solidFill>
                <a:latin typeface="Times New Roman" panose="02020603050405020304" pitchFamily="18" charset="0"/>
                <a:cs typeface="Times New Roman" panose="02020603050405020304" pitchFamily="18" charset="0"/>
              </a:rPr>
              <a:t>0. Giải thuật phát hiện đối t</a:t>
            </a:r>
            <a:r>
              <a:rPr lang="vi-VN">
                <a:solidFill>
                  <a:schemeClr val="tx1"/>
                </a:solidFill>
                <a:latin typeface="Times New Roman" panose="02020603050405020304" pitchFamily="18" charset="0"/>
                <a:cs typeface="Times New Roman" panose="02020603050405020304" pitchFamily="18" charset="0"/>
              </a:rPr>
              <a:t>ư</a:t>
            </a:r>
            <a:r>
              <a:rPr lang="en-US">
                <a:solidFill>
                  <a:schemeClr val="tx1"/>
                </a:solidFill>
                <a:latin typeface="Times New Roman" panose="02020603050405020304" pitchFamily="18" charset="0"/>
                <a:cs typeface="Times New Roman" panose="02020603050405020304" pitchFamily="18" charset="0"/>
              </a:rPr>
              <a:t>ợng</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23528" y="1447800"/>
            <a:ext cx="8568952" cy="5005536"/>
          </a:xfrm>
        </p:spPr>
        <p:txBody>
          <a:bodyPr>
            <a:normAutofit/>
          </a:bodyPr>
          <a:lstStyle/>
          <a:p>
            <a:pPr marL="0" indent="0">
              <a:spcBef>
                <a:spcPts val="1200"/>
              </a:spcBef>
              <a:buNone/>
            </a:pPr>
            <a:r>
              <a:rPr lang="en-GB" sz="1800">
                <a:latin typeface="Times New Roman" panose="02020603050405020304" pitchFamily="18" charset="0"/>
                <a:cs typeface="Times New Roman" panose="02020603050405020304" pitchFamily="18" charset="0"/>
              </a:rPr>
              <a:t>1. </a:t>
            </a:r>
            <a:r>
              <a:rPr lang="en-US" sz="1800" b="1">
                <a:latin typeface="Times New Roman" panose="02020603050405020304" pitchFamily="18" charset="0"/>
                <a:cs typeface="Times New Roman" panose="02020603050405020304" pitchFamily="18" charset="0"/>
              </a:rPr>
              <a:t>Đọc ảnh</a:t>
            </a:r>
          </a:p>
          <a:p>
            <a:pPr marL="0" indent="0">
              <a:spcBef>
                <a:spcPts val="1200"/>
              </a:spcBef>
              <a:buNone/>
            </a:pPr>
            <a:r>
              <a:rPr lang="en-GB" sz="1800">
                <a:latin typeface="Times New Roman" panose="02020603050405020304" pitchFamily="18" charset="0"/>
                <a:cs typeface="Times New Roman" panose="02020603050405020304" pitchFamily="18" charset="0"/>
              </a:rPr>
              <a:t>2.</a:t>
            </a:r>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Tiền xử lý (preprocessing): </a:t>
            </a:r>
            <a:r>
              <a:rPr lang="en-US" sz="1800">
                <a:latin typeface="Times New Roman" panose="02020603050405020304" pitchFamily="18" charset="0"/>
                <a:cs typeface="Times New Roman" panose="02020603050405020304" pitchFamily="18" charset="0"/>
              </a:rPr>
              <a:t>hình ảnh đ</a:t>
            </a:r>
            <a:r>
              <a:rPr lang="vi-VN" sz="1800">
                <a:latin typeface="Times New Roman" panose="02020603050405020304" pitchFamily="18" charset="0"/>
                <a:cs typeface="Times New Roman" panose="02020603050405020304" pitchFamily="18" charset="0"/>
              </a:rPr>
              <a:t>ư</a:t>
            </a:r>
            <a:r>
              <a:rPr lang="en-US" sz="1800">
                <a:latin typeface="Times New Roman" panose="02020603050405020304" pitchFamily="18" charset="0"/>
                <a:cs typeface="Times New Roman" panose="02020603050405020304" pitchFamily="18" charset="0"/>
              </a:rPr>
              <a:t>ợc đ</a:t>
            </a:r>
            <a:r>
              <a:rPr lang="vi-VN" sz="1800">
                <a:latin typeface="Times New Roman" panose="02020603050405020304" pitchFamily="18" charset="0"/>
                <a:cs typeface="Times New Roman" panose="02020603050405020304" pitchFamily="18" charset="0"/>
              </a:rPr>
              <a:t>ư</a:t>
            </a:r>
            <a:r>
              <a:rPr lang="en-US" sz="1800">
                <a:latin typeface="Times New Roman" panose="02020603050405020304" pitchFamily="18" charset="0"/>
                <a:cs typeface="Times New Roman" panose="02020603050405020304" pitchFamily="18" charset="0"/>
              </a:rPr>
              <a:t>a qua b</a:t>
            </a:r>
            <a:r>
              <a:rPr lang="vi-VN" sz="1800">
                <a:latin typeface="Times New Roman" panose="02020603050405020304" pitchFamily="18" charset="0"/>
                <a:cs typeface="Times New Roman" panose="02020603050405020304" pitchFamily="18" charset="0"/>
              </a:rPr>
              <a:t>ư</a:t>
            </a:r>
            <a:r>
              <a:rPr lang="en-US" sz="1800">
                <a:latin typeface="Times New Roman" panose="02020603050405020304" pitchFamily="18" charset="0"/>
                <a:cs typeface="Times New Roman" panose="02020603050405020304" pitchFamily="18" charset="0"/>
              </a:rPr>
              <a:t>ớc tiền xử lý để thực hiện các thao tác nh</a:t>
            </a:r>
            <a:r>
              <a:rPr lang="vi-VN" sz="1800">
                <a:latin typeface="Times New Roman" panose="02020603050405020304" pitchFamily="18" charset="0"/>
                <a:cs typeface="Times New Roman" panose="02020603050405020304" pitchFamily="18" charset="0"/>
              </a:rPr>
              <a:t>ư</a:t>
            </a:r>
            <a:r>
              <a:rPr lang="en-US" sz="1800">
                <a:latin typeface="Times New Roman" panose="02020603050405020304" pitchFamily="18" charset="0"/>
                <a:cs typeface="Times New Roman" panose="02020603050405020304" pitchFamily="18" charset="0"/>
              </a:rPr>
              <a:t> cân bằng sáng, làm mờ, …</a:t>
            </a:r>
            <a:endParaRPr lang="en-US" sz="1800" b="1">
              <a:latin typeface="Times New Roman" panose="02020603050405020304" pitchFamily="18" charset="0"/>
              <a:cs typeface="Times New Roman" panose="02020603050405020304" pitchFamily="18" charset="0"/>
            </a:endParaRPr>
          </a:p>
          <a:p>
            <a:pPr marL="0" indent="0">
              <a:spcBef>
                <a:spcPts val="1200"/>
              </a:spcBef>
              <a:buNone/>
            </a:pPr>
            <a:r>
              <a:rPr lang="en-US" sz="1800">
                <a:latin typeface="Times New Roman" panose="02020603050405020304" pitchFamily="18" charset="0"/>
                <a:cs typeface="Times New Roman" panose="02020603050405020304" pitchFamily="18" charset="0"/>
              </a:rPr>
              <a:t>3. </a:t>
            </a:r>
            <a:r>
              <a:rPr lang="en-US" sz="1800" b="1">
                <a:latin typeface="Times New Roman" panose="02020603050405020304" pitchFamily="18" charset="0"/>
                <a:cs typeface="Times New Roman" panose="02020603050405020304" pitchFamily="18" charset="0"/>
              </a:rPr>
              <a:t>Trích đặc tr</a:t>
            </a:r>
            <a:r>
              <a:rPr lang="vi-VN" sz="1800" b="1">
                <a:latin typeface="Times New Roman" panose="02020603050405020304" pitchFamily="18" charset="0"/>
                <a:cs typeface="Times New Roman" panose="02020603050405020304" pitchFamily="18" charset="0"/>
              </a:rPr>
              <a:t>ư</a:t>
            </a:r>
            <a:r>
              <a:rPr lang="en-US" sz="1800" b="1">
                <a:latin typeface="Times New Roman" panose="02020603050405020304" pitchFamily="18" charset="0"/>
                <a:cs typeface="Times New Roman" panose="02020603050405020304" pitchFamily="18" charset="0"/>
              </a:rPr>
              <a:t>ng ảnh (feature extraction): </a:t>
            </a:r>
            <a:r>
              <a:rPr lang="vi-VN" sz="1800"/>
              <a:t>bằng cách sử dụng các phương pháp rút trích đặc trưng ảnh ta sẽ thu được </a:t>
            </a:r>
            <a:r>
              <a:rPr lang="vi-VN" sz="1800" b="1"/>
              <a:t>vector đặc trưng</a:t>
            </a:r>
            <a:r>
              <a:rPr lang="vi-VN" sz="1800"/>
              <a:t> của ảnh. Nói một cách nôm na thân quen đó chính là bạn mã hóa hình ảnh thành một vector, và vector này mang những đặc trưng (các số thực) đại diện cho ảnh đó.</a:t>
            </a:r>
            <a:endParaRPr lang="en-US" sz="1800" b="1">
              <a:cs typeface="Times New Roman" panose="02020603050405020304" pitchFamily="18" charset="0"/>
            </a:endParaRPr>
          </a:p>
          <a:p>
            <a:pPr marL="0" indent="0">
              <a:spcBef>
                <a:spcPts val="1200"/>
              </a:spcBef>
              <a:buNone/>
            </a:pPr>
            <a:r>
              <a:rPr lang="en-US" sz="1800">
                <a:latin typeface="Times New Roman" panose="02020603050405020304" pitchFamily="18" charset="0"/>
                <a:cs typeface="Times New Roman" panose="02020603050405020304" pitchFamily="18" charset="0"/>
              </a:rPr>
              <a:t>4. </a:t>
            </a:r>
            <a:r>
              <a:rPr lang="en-US" sz="1800" b="1">
                <a:latin typeface="Times New Roman" panose="02020603050405020304" pitchFamily="18" charset="0"/>
                <a:cs typeface="Times New Roman" panose="02020603050405020304" pitchFamily="18" charset="0"/>
              </a:rPr>
              <a:t>Huấn luyện mô hình học máy (training):</a:t>
            </a:r>
            <a:r>
              <a:rPr lang="vi-VN" sz="1800"/>
              <a:t>với phương pháp truyền thống, ta thường sử dụng mô hình SVM trong machine learning để phân tách các vector đặc trưng thành các lớp cần phân loại.</a:t>
            </a:r>
            <a:endParaRPr lang="en-US" sz="1800"/>
          </a:p>
          <a:p>
            <a:pPr marL="0" indent="0">
              <a:spcBef>
                <a:spcPts val="1200"/>
              </a:spcBef>
              <a:buNone/>
            </a:pPr>
            <a:r>
              <a:rPr lang="en-US" sz="1800">
                <a:latin typeface="Times New Roman" panose="02020603050405020304" pitchFamily="18" charset="0"/>
                <a:cs typeface="Times New Roman" panose="02020603050405020304" pitchFamily="18" charset="0"/>
              </a:rPr>
              <a:t>5. </a:t>
            </a:r>
            <a:r>
              <a:rPr lang="en-US" sz="1800" b="1">
                <a:latin typeface="Times New Roman" panose="02020603050405020304" pitchFamily="18" charset="0"/>
                <a:cs typeface="Times New Roman" panose="02020603050405020304" pitchFamily="18" charset="0"/>
              </a:rPr>
              <a:t>Kiểm thử (validation): </a:t>
            </a:r>
            <a:r>
              <a:rPr lang="en-US" sz="1800">
                <a:latin typeface="Times New Roman" panose="02020603050405020304" pitchFamily="18" charset="0"/>
                <a:cs typeface="Times New Roman" panose="02020603050405020304" pitchFamily="18" charset="0"/>
              </a:rPr>
              <a:t>sau khi huấn luyện xong mô hình học máy bạn cần phải đánh giá mô hình mình đã huấn luyện đạt độ chính xác là bao nhiêu phần trăm trên tập kiểm thử này. Khi đã hài lòng với kết quả kiểm thử, ta có thể dừng quá trình huấn luyện.</a:t>
            </a:r>
            <a:endParaRPr lang="en-GB" sz="180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1696897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pic>
        <p:nvPicPr>
          <p:cNvPr id="6" name="Content Placeholder 5">
            <a:extLst>
              <a:ext uri="{FF2B5EF4-FFF2-40B4-BE49-F238E27FC236}">
                <a16:creationId xmlns:a16="http://schemas.microsoft.com/office/drawing/2014/main" id="{CB888D99-C2EF-4C37-9DA3-E10B35E9987A}"/>
              </a:ext>
            </a:extLst>
          </p:cNvPr>
          <p:cNvPicPr>
            <a:picLocks noGrp="1" noChangeAspect="1"/>
          </p:cNvPicPr>
          <p:nvPr>
            <p:ph sz="quarter" idx="1"/>
          </p:nvPr>
        </p:nvPicPr>
        <p:blipFill>
          <a:blip r:embed="rId3"/>
          <a:stretch>
            <a:fillRect/>
          </a:stretch>
        </p:blipFill>
        <p:spPr>
          <a:xfrm>
            <a:off x="2422285" y="1528763"/>
            <a:ext cx="4372455" cy="5005387"/>
          </a:xfrm>
          <a:prstGeom prst="rect">
            <a:avLst/>
          </a:prstGeom>
        </p:spPr>
      </p:pic>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2898635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pic>
        <p:nvPicPr>
          <p:cNvPr id="6" name="Content Placeholder 5">
            <a:extLst>
              <a:ext uri="{FF2B5EF4-FFF2-40B4-BE49-F238E27FC236}">
                <a16:creationId xmlns:a16="http://schemas.microsoft.com/office/drawing/2014/main" id="{CB888D99-C2EF-4C37-9DA3-E10B35E9987A}"/>
              </a:ext>
            </a:extLst>
          </p:cNvPr>
          <p:cNvPicPr>
            <a:picLocks noGrp="1" noChangeAspect="1"/>
          </p:cNvPicPr>
          <p:nvPr>
            <p:ph sz="quarter" idx="1"/>
          </p:nvPr>
        </p:nvPicPr>
        <p:blipFill>
          <a:blip r:embed="rId3"/>
          <a:stretch>
            <a:fillRect/>
          </a:stretch>
        </p:blipFill>
        <p:spPr>
          <a:xfrm>
            <a:off x="2422285" y="1528763"/>
            <a:ext cx="4372455" cy="5005387"/>
          </a:xfrm>
          <a:prstGeom prst="rect">
            <a:avLst/>
          </a:prstGeom>
        </p:spPr>
      </p:pic>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2607045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7" name="Content Placeholder 6">
            <a:extLst>
              <a:ext uri="{FF2B5EF4-FFF2-40B4-BE49-F238E27FC236}">
                <a16:creationId xmlns:a16="http://schemas.microsoft.com/office/drawing/2014/main" id="{EB12C0B6-1DCF-4BB5-B618-E451B42510C8}"/>
              </a:ext>
            </a:extLst>
          </p:cNvPr>
          <p:cNvSpPr>
            <a:spLocks noGrp="1"/>
          </p:cNvSpPr>
          <p:nvPr>
            <p:ph sz="quarter" idx="1"/>
          </p:nvPr>
        </p:nvSpPr>
        <p:spPr/>
        <p:txBody>
          <a:bodyPr/>
          <a:lstStyle/>
          <a:p>
            <a:r>
              <a:rPr lang="vi-VN"/>
              <a:t>So sánh với phương pháp CNN</a:t>
            </a:r>
          </a:p>
          <a:p>
            <a:pPr marL="0" indent="0">
              <a:buNone/>
            </a:pPr>
            <a:endParaRPr lang="en-US"/>
          </a:p>
        </p:txBody>
      </p:sp>
      <p:pic>
        <p:nvPicPr>
          <p:cNvPr id="8" name="Picture 7">
            <a:extLst>
              <a:ext uri="{FF2B5EF4-FFF2-40B4-BE49-F238E27FC236}">
                <a16:creationId xmlns:a16="http://schemas.microsoft.com/office/drawing/2014/main" id="{CF9C483F-9487-4EC4-A4AF-4AD03DC8EC29}"/>
              </a:ext>
            </a:extLst>
          </p:cNvPr>
          <p:cNvPicPr>
            <a:picLocks noChangeAspect="1"/>
          </p:cNvPicPr>
          <p:nvPr/>
        </p:nvPicPr>
        <p:blipFill>
          <a:blip r:embed="rId3"/>
          <a:stretch>
            <a:fillRect/>
          </a:stretch>
        </p:blipFill>
        <p:spPr>
          <a:xfrm>
            <a:off x="861305" y="1939754"/>
            <a:ext cx="4209113" cy="4727746"/>
          </a:xfrm>
          <a:prstGeom prst="rect">
            <a:avLst/>
          </a:prstGeom>
        </p:spPr>
      </p:pic>
    </p:spTree>
    <p:extLst>
      <p:ext uri="{BB962C8B-B14F-4D97-AF65-F5344CB8AC3E}">
        <p14:creationId xmlns:p14="http://schemas.microsoft.com/office/powerpoint/2010/main" val="398971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4. Ứng dụng thuật toán HOG</a:t>
            </a: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7" name="Content Placeholder 6">
            <a:extLst>
              <a:ext uri="{FF2B5EF4-FFF2-40B4-BE49-F238E27FC236}">
                <a16:creationId xmlns:a16="http://schemas.microsoft.com/office/drawing/2014/main" id="{EB12C0B6-1DCF-4BB5-B618-E451B42510C8}"/>
              </a:ext>
            </a:extLst>
          </p:cNvPr>
          <p:cNvSpPr>
            <a:spLocks noGrp="1"/>
          </p:cNvSpPr>
          <p:nvPr>
            <p:ph sz="quarter" idx="1"/>
          </p:nvPr>
        </p:nvSpPr>
        <p:spPr/>
        <p:txBody>
          <a:bodyPr>
            <a:normAutofit fontScale="92500" lnSpcReduction="20000"/>
          </a:bodyPr>
          <a:lstStyle/>
          <a:p>
            <a:r>
              <a:rPr lang="vi-VN"/>
              <a:t>So sánh với phương pháp CNN</a:t>
            </a:r>
          </a:p>
          <a:p>
            <a:pPr marL="0" indent="0">
              <a:buNone/>
            </a:pPr>
            <a:endParaRPr lang="vi-VN"/>
          </a:p>
          <a:p>
            <a:pPr marL="0" indent="0">
              <a:buNone/>
            </a:pPr>
            <a:endParaRPr lang="vi-VN"/>
          </a:p>
          <a:p>
            <a:pPr marL="0" indent="0">
              <a:buNone/>
            </a:pPr>
            <a:endParaRPr lang="vi-VN"/>
          </a:p>
          <a:p>
            <a:pPr marL="0" indent="0">
              <a:buNone/>
            </a:pPr>
            <a:endParaRPr lang="vi-VN"/>
          </a:p>
          <a:p>
            <a:pPr marL="0" indent="0">
              <a:buNone/>
            </a:pPr>
            <a:endParaRPr lang="vi-VN"/>
          </a:p>
          <a:p>
            <a:pPr marL="0" indent="0">
              <a:buNone/>
            </a:pPr>
            <a:endParaRPr lang="vi-VN"/>
          </a:p>
          <a:p>
            <a:pPr marL="0" indent="0">
              <a:buNone/>
            </a:pPr>
            <a:endParaRPr lang="vi-VN" sz="2200"/>
          </a:p>
          <a:p>
            <a:pPr marL="0" indent="0">
              <a:buNone/>
            </a:pPr>
            <a:r>
              <a:rPr lang="vi-VN" sz="2200"/>
              <a:t>Ta thấy rằng với tập dữ liệu nhỏ như vậy thì thuật toán CNN tỏ ra kém hiệu quả. Accuracy đạt được trên validation thậm chí dưới 60%. Điều này có thể là do dữ liệu của chúng ta quá nhỏ nên CNN không thể học được tính chất tổng quát của những bộ dữ liệu như vậy. Trong trường hợp này sử dụng bộ mô tả HOG kết hợp với những thuật toán đơn giản lại mang lại kết quả bất ngờ.</a:t>
            </a:r>
            <a:endParaRPr lang="en-US" sz="2200"/>
          </a:p>
        </p:txBody>
      </p:sp>
      <p:pic>
        <p:nvPicPr>
          <p:cNvPr id="9" name="Picture 8">
            <a:extLst>
              <a:ext uri="{FF2B5EF4-FFF2-40B4-BE49-F238E27FC236}">
                <a16:creationId xmlns:a16="http://schemas.microsoft.com/office/drawing/2014/main" id="{28C73A3D-468C-47EF-8FBE-CBCCB7CDFACD}"/>
              </a:ext>
            </a:extLst>
          </p:cNvPr>
          <p:cNvPicPr>
            <a:picLocks noChangeAspect="1"/>
          </p:cNvPicPr>
          <p:nvPr/>
        </p:nvPicPr>
        <p:blipFill>
          <a:blip r:embed="rId3"/>
          <a:stretch>
            <a:fillRect/>
          </a:stretch>
        </p:blipFill>
        <p:spPr>
          <a:xfrm>
            <a:off x="1919335" y="1811394"/>
            <a:ext cx="4568715" cy="2425628"/>
          </a:xfrm>
          <a:prstGeom prst="rect">
            <a:avLst/>
          </a:prstGeom>
        </p:spPr>
      </p:pic>
    </p:spTree>
    <p:extLst>
      <p:ext uri="{BB962C8B-B14F-4D97-AF65-F5344CB8AC3E}">
        <p14:creationId xmlns:p14="http://schemas.microsoft.com/office/powerpoint/2010/main" val="135967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vi-VN" b="1">
                <a:solidFill>
                  <a:schemeClr val="tx1"/>
                </a:solidFill>
                <a:latin typeface="Times New Roman" panose="02020603050405020304" pitchFamily="18" charset="0"/>
                <a:cs typeface="Times New Roman" panose="02020603050405020304" pitchFamily="18" charset="0"/>
              </a:rPr>
              <a:t>5</a:t>
            </a:r>
            <a:r>
              <a:rPr lang="en-US" b="1">
                <a:solidFill>
                  <a:schemeClr val="tx1"/>
                </a:solidFill>
                <a:latin typeface="Times New Roman" panose="02020603050405020304" pitchFamily="18" charset="0"/>
                <a:cs typeface="Times New Roman" panose="02020603050405020304" pitchFamily="18" charset="0"/>
              </a:rPr>
              <a:t>. </a:t>
            </a:r>
            <a:r>
              <a:rPr lang="vi-VN" b="1">
                <a:solidFill>
                  <a:schemeClr val="tx1"/>
                </a:solidFill>
                <a:latin typeface="Times New Roman" panose="02020603050405020304" pitchFamily="18" charset="0"/>
                <a:cs typeface="Times New Roman" panose="02020603050405020304" pitchFamily="18" charset="0"/>
              </a:rPr>
              <a:t>Tổng kết</a:t>
            </a:r>
            <a:endParaRPr lang="en-US" b="1">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7" name="Content Placeholder 6">
            <a:extLst>
              <a:ext uri="{FF2B5EF4-FFF2-40B4-BE49-F238E27FC236}">
                <a16:creationId xmlns:a16="http://schemas.microsoft.com/office/drawing/2014/main" id="{EB12C0B6-1DCF-4BB5-B618-E451B42510C8}"/>
              </a:ext>
            </a:extLst>
          </p:cNvPr>
          <p:cNvSpPr>
            <a:spLocks noGrp="1"/>
          </p:cNvSpPr>
          <p:nvPr>
            <p:ph sz="quarter" idx="1"/>
          </p:nvPr>
        </p:nvSpPr>
        <p:spPr/>
        <p:txBody>
          <a:bodyPr>
            <a:normAutofit/>
          </a:bodyPr>
          <a:lstStyle/>
          <a:p>
            <a:r>
              <a:rPr lang="vi-VN" sz="1600"/>
              <a:t>Thuật toán HOG làm một trong những bộ mô tả đặc trưng mạnh giúp mã hóa hình ảnh thành một véc tơ</a:t>
            </a:r>
          </a:p>
          <a:p>
            <a:r>
              <a:rPr lang="vi-VN" sz="1600"/>
              <a:t>Nguyên lý hoạt động của thuật toán là dựa trên biểu diễn véc tơ histogram của độ lớn gradient theo các bins của phương gradient áp dụng trên những vùng ảnh cụ bộ.</a:t>
            </a:r>
          </a:p>
          <a:p>
            <a:r>
              <a:rPr lang="vi-VN" sz="1600"/>
              <a:t>Các phương pháp chuẩn hóa được áp dụng giúp véc tơ histogram tổng hợp trở nên bất biến với sự thay đổi về cường độ màu sắc của các bức ảnh có cùng nội dung nhưng khác nhau về cường độ màu sắc.</a:t>
            </a:r>
          </a:p>
          <a:p>
            <a:r>
              <a:rPr lang="vi-VN" sz="1800"/>
              <a:t>Trong object detection, thuật toán tỏ ra khá hiệu quả khi ứng dụng tốt để phát hiện người với nhiều kích thước khác nhau. </a:t>
            </a:r>
          </a:p>
          <a:p>
            <a:r>
              <a:rPr lang="vi-VN" sz="1600"/>
              <a:t>Hiệu quả hơn CNN với những tập dữ liệu nhỏ do CNN có thể hoạt động không chính xác do tập ảnh huấn lyện không đủ bao quát các khả năng.</a:t>
            </a:r>
          </a:p>
          <a:p>
            <a:r>
              <a:rPr lang="vi-VN" sz="1600"/>
              <a:t>Đỡ tốn tài nguyên tính toán hơn CNN</a:t>
            </a:r>
          </a:p>
          <a:p>
            <a:pPr marL="0" indent="0">
              <a:buNone/>
            </a:pPr>
            <a:r>
              <a:rPr lang="vi-VN" sz="1600"/>
              <a:t>=&gt; Tùy từng tình huống mà có thể sử dụng HOG chứ không nhất thiết phải sử dụng Deep learnign cho mọi bài toán</a:t>
            </a:r>
          </a:p>
        </p:txBody>
      </p:sp>
    </p:spTree>
    <p:extLst>
      <p:ext uri="{BB962C8B-B14F-4D97-AF65-F5344CB8AC3E}">
        <p14:creationId xmlns:p14="http://schemas.microsoft.com/office/powerpoint/2010/main" val="50631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1.1. Giới thiệu chung</a:t>
            </a:r>
          </a:p>
        </p:txBody>
      </p:sp>
      <p:sp>
        <p:nvSpPr>
          <p:cNvPr id="3" name="Content Placeholder 2"/>
          <p:cNvSpPr>
            <a:spLocks noGrp="1"/>
          </p:cNvSpPr>
          <p:nvPr>
            <p:ph sz="quarter" idx="1"/>
          </p:nvPr>
        </p:nvSpPr>
        <p:spPr>
          <a:xfrm>
            <a:off x="323528" y="1447800"/>
            <a:ext cx="8568952" cy="5005536"/>
          </a:xfrm>
        </p:spPr>
        <p:txBody>
          <a:bodyPr>
            <a:normAutofit lnSpcReduction="10000"/>
          </a:bodyPr>
          <a:lstStyle/>
          <a:p>
            <a:pPr marL="0" indent="0">
              <a:buNone/>
            </a:pPr>
            <a:r>
              <a:rPr lang="en-US" sz="2200" b="1">
                <a:latin typeface="Times New Roman" panose="02020603050405020304" pitchFamily="18" charset="0"/>
                <a:cs typeface="Times New Roman" panose="02020603050405020304" pitchFamily="18" charset="0"/>
              </a:rPr>
              <a:t>1.1. Giới thiệu chung</a:t>
            </a:r>
          </a:p>
          <a:p>
            <a:pPr lvl="1"/>
            <a:r>
              <a:rPr lang="en-US" sz="2000">
                <a:latin typeface="Times New Roman" panose="02020603050405020304" pitchFamily="18" charset="0"/>
                <a:cs typeface="Times New Roman" panose="02020603050405020304" pitchFamily="18" charset="0"/>
              </a:rPr>
              <a:t>Các khái niệm về HOG đ</a:t>
            </a:r>
            <a:r>
              <a:rPr lang="vi-VN" sz="200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nêu ra từ năm 1986 tuy nhiên đến năm 2005 mới đ</a:t>
            </a:r>
            <a:r>
              <a:rPr lang="vi-VN" sz="200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sử dụng rộng rãi sau khi Navneet Dalal và Bill Triggs công bố bài báo.</a:t>
            </a:r>
          </a:p>
          <a:p>
            <a:pPr lvl="1"/>
            <a:r>
              <a:rPr lang="en-US" sz="2000">
                <a:latin typeface="Times New Roman" panose="02020603050405020304" pitchFamily="18" charset="0"/>
                <a:cs typeface="Times New Roman" panose="02020603050405020304" pitchFamily="18" charset="0"/>
              </a:rPr>
              <a:t>HOG là một bộ mô tả đặc tr</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ng (feature descriptor)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xử dụng trong computer vision và xử lý ảnh.</a:t>
            </a:r>
          </a:p>
          <a:p>
            <a:pPr lvl="2"/>
            <a:r>
              <a:rPr lang="en-US" sz="1600">
                <a:latin typeface="Times New Roman" panose="02020603050405020304" pitchFamily="18" charset="0"/>
                <a:cs typeface="Times New Roman" panose="02020603050405020304" pitchFamily="18" charset="0"/>
              </a:rPr>
              <a:t>feature descriptor: là một thuật toán nhận đầu vào là ảnh và đầu ra là các vector. feature descriptor mã hóa các thông tin quan trọng thành một chuỗi các số, nó nh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 là một dạng vân tay số cho các đặc tính ảnh có thể phân biệt lẫn nhau. Một cách lý t</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ởng, các thông tin này sẽ bất biến qua các phép biến đổi ảnh, do vậy mà ta vẫn có thể tìm đ</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ợc các đặc tính mặc dù ảnh đã bị biến đổi. Các ví dụ về feature descriptor bên cạnh HOG nh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 SIFT, SURF,…</a:t>
            </a:r>
          </a:p>
          <a:p>
            <a:pPr lvl="1"/>
            <a:r>
              <a:rPr lang="en-US" sz="2000">
                <a:latin typeface="Times New Roman" panose="02020603050405020304" pitchFamily="18" charset="0"/>
                <a:cs typeface="Times New Roman" panose="02020603050405020304" pitchFamily="18" charset="0"/>
              </a:rPr>
              <a:t>Giải thuật HOG nằm ở b</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ớc thứ 2 trong giải thuật phát hiện đối t</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ợng.</a:t>
            </a:r>
          </a:p>
          <a:p>
            <a:pPr lvl="1"/>
            <a:r>
              <a:rPr lang="en-US" sz="2000">
                <a:latin typeface="Times New Roman" panose="02020603050405020304" pitchFamily="18" charset="0"/>
                <a:cs typeface="Times New Roman" panose="02020603050405020304" pitchFamily="18" charset="0"/>
              </a:rPr>
              <a:t>HOG lấy ra 2 ma trận: độ lớn gradient (gradient magnitude) và ph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của gradient (gradient orientation). Sau đó kết hợp 2 thông tin này để ra biểu đồ phân phối histogram, trong đó độ lớn gradient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đếm theo các nhóm bins của ph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gradient. Cuối cùng là thu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vector đặc tr</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ng HOG đại diện cho histogram.</a:t>
            </a:r>
          </a:p>
          <a:p>
            <a:pPr lvl="1"/>
            <a:endParaRPr lang="vi-VN" sz="200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2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100632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1.2. Ứng dụng của HOG</a:t>
            </a:r>
          </a:p>
        </p:txBody>
      </p:sp>
      <p:sp>
        <p:nvSpPr>
          <p:cNvPr id="3" name="Content Placeholder 2"/>
          <p:cNvSpPr>
            <a:spLocks noGrp="1"/>
          </p:cNvSpPr>
          <p:nvPr>
            <p:ph sz="quarter" idx="1"/>
          </p:nvPr>
        </p:nvSpPr>
        <p:spPr>
          <a:xfrm>
            <a:off x="323528" y="1447800"/>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1.2. Ứng dụng của HOG</a:t>
            </a:r>
          </a:p>
          <a:p>
            <a:pPr lvl="1"/>
            <a:r>
              <a:rPr lang="en-US" sz="2000" b="1">
                <a:latin typeface="Times New Roman" panose="02020603050405020304" pitchFamily="18" charset="0"/>
                <a:cs typeface="Times New Roman" panose="02020603050405020304" pitchFamily="18" charset="0"/>
              </a:rPr>
              <a:t>Nhận diện ng</a:t>
            </a:r>
            <a:r>
              <a:rPr lang="vi-VN" sz="2000" b="1">
                <a:latin typeface="Times New Roman" panose="02020603050405020304" pitchFamily="18" charset="0"/>
                <a:cs typeface="Times New Roman" panose="02020603050405020304" pitchFamily="18" charset="0"/>
              </a:rPr>
              <a:t>ư</a:t>
            </a:r>
            <a:r>
              <a:rPr lang="en-US" sz="2000" b="1">
                <a:latin typeface="Times New Roman" panose="02020603050405020304" pitchFamily="18" charset="0"/>
                <a:cs typeface="Times New Roman" panose="02020603050405020304" pitchFamily="18" charset="0"/>
              </a:rPr>
              <a:t>ời (human detection)</a:t>
            </a:r>
            <a:r>
              <a:rPr lang="en-US" sz="2000">
                <a:latin typeface="Times New Roman" panose="02020603050405020304" pitchFamily="18" charset="0"/>
                <a:cs typeface="Times New Roman" panose="02020603050405020304" pitchFamily="18" charset="0"/>
              </a:rPr>
              <a:t>: </a:t>
            </a:r>
            <a:r>
              <a:rPr lang="vi-VN" sz="2000"/>
              <a:t>Lần đầu tiên ứng dụng này được giới thiệu trong bài báo </a:t>
            </a:r>
            <a:r>
              <a:rPr lang="vi-VN" sz="2000">
                <a:hlinkClick r:id="rId3"/>
              </a:rPr>
              <a:t>Histograms of Oriented Gradients for Human Detection</a:t>
            </a:r>
            <a:r>
              <a:rPr lang="vi-VN" sz="2000"/>
              <a:t> của Dalal và Trigg. HOG có thể phát hiện được một hoặc nhiều người đi bộ trên cùng một hình ảnh.</a:t>
            </a:r>
            <a:endParaRPr lang="en-US" sz="2000"/>
          </a:p>
          <a:p>
            <a:pPr lvl="1"/>
            <a:r>
              <a:rPr lang="vi-VN" sz="2000" b="1"/>
              <a:t>Nhận diện khuôn mặt (face detection)</a:t>
            </a:r>
            <a:r>
              <a:rPr lang="vi-VN" sz="2000"/>
              <a:t>:</a:t>
            </a:r>
            <a:endParaRPr lang="en-US" sz="2000"/>
          </a:p>
          <a:p>
            <a:pPr marL="594360" lvl="2" indent="0">
              <a:buNone/>
            </a:pPr>
            <a:r>
              <a:rPr lang="en-US" sz="2100">
                <a:latin typeface="Times New Roman" panose="02020603050405020304" pitchFamily="18" charset="0"/>
                <a:cs typeface="Times New Roman" panose="02020603050405020304" pitchFamily="18" charset="0"/>
              </a:rPr>
              <a:t>Nhờ </a:t>
            </a:r>
            <a:r>
              <a:rPr lang="vi-VN" sz="2100">
                <a:latin typeface="Times New Roman" panose="02020603050405020304" pitchFamily="18" charset="0"/>
                <a:cs typeface="Times New Roman" panose="02020603050405020304" pitchFamily="18" charset="0"/>
              </a:rPr>
              <a:t>khả năng biểu diễn các đường nét chính </a:t>
            </a:r>
            <a:endParaRPr lang="en-US" sz="2100">
              <a:latin typeface="Times New Roman" panose="02020603050405020304" pitchFamily="18" charset="0"/>
              <a:cs typeface="Times New Roman" panose="02020603050405020304" pitchFamily="18" charset="0"/>
            </a:endParaRPr>
          </a:p>
          <a:p>
            <a:pPr marL="594360" lvl="2" indent="0">
              <a:buNone/>
            </a:pPr>
            <a:r>
              <a:rPr lang="vi-VN" sz="2100">
                <a:latin typeface="Times New Roman" panose="02020603050405020304" pitchFamily="18" charset="0"/>
                <a:cs typeface="Times New Roman" panose="02020603050405020304" pitchFamily="18" charset="0"/>
              </a:rPr>
              <a:t>của khuôn mặt dựa trên phương và độ lớn </a:t>
            </a:r>
            <a:endParaRPr lang="en-US" sz="2100">
              <a:latin typeface="Times New Roman" panose="02020603050405020304" pitchFamily="18" charset="0"/>
              <a:cs typeface="Times New Roman" panose="02020603050405020304" pitchFamily="18" charset="0"/>
            </a:endParaRPr>
          </a:p>
          <a:p>
            <a:pPr marL="594360" lvl="2" indent="0">
              <a:buNone/>
            </a:pPr>
            <a:r>
              <a:rPr lang="en-US" sz="2100">
                <a:latin typeface="Times New Roman" panose="02020603050405020304" pitchFamily="18" charset="0"/>
                <a:cs typeface="Times New Roman" panose="02020603050405020304" pitchFamily="18" charset="0"/>
              </a:rPr>
              <a:t>g</a:t>
            </a:r>
            <a:r>
              <a:rPr lang="vi-VN" sz="2100">
                <a:latin typeface="Times New Roman" panose="02020603050405020304" pitchFamily="18" charset="0"/>
                <a:cs typeface="Times New Roman" panose="02020603050405020304" pitchFamily="18" charset="0"/>
              </a:rPr>
              <a:t>radient</a:t>
            </a:r>
            <a:r>
              <a:rPr lang="en-US" sz="2100">
                <a:latin typeface="Times New Roman" panose="02020603050405020304" pitchFamily="18" charset="0"/>
                <a:cs typeface="Times New Roman" panose="02020603050405020304" pitchFamily="18" charset="0"/>
              </a:rPr>
              <a:t> </a:t>
            </a:r>
            <a:r>
              <a:rPr lang="vi-VN" sz="2100">
                <a:latin typeface="Times New Roman" panose="02020603050405020304" pitchFamily="18" charset="0"/>
                <a:cs typeface="Times New Roman" panose="02020603050405020304" pitchFamily="18" charset="0"/>
              </a:rPr>
              <a:t>thông qua các véc tơ trên mỗi cell</a:t>
            </a:r>
            <a:endParaRPr lang="en-GB" sz="2400"/>
          </a:p>
          <a:p>
            <a:pPr lvl="1"/>
            <a:r>
              <a:rPr lang="vi-VN" sz="2000" b="1"/>
              <a:t>Nhận diện các vật thể khác</a:t>
            </a:r>
            <a:r>
              <a:rPr lang="vi-VN" sz="2000"/>
              <a:t>: Ngoài ra còn rất nhiều các trường hợp nhận diện vật thể trên ảnh tĩnh như phương tiện, tín hiệu giao thông, động vật hoặc thậm chỉ là ảnh động từ video.</a:t>
            </a:r>
            <a:endParaRPr lang="en-US" sz="2000"/>
          </a:p>
          <a:p>
            <a:pPr lvl="1"/>
            <a:r>
              <a:rPr lang="vi-VN" sz="2000" b="1"/>
              <a:t>Tạo feature cho các bài toán phân loại ảnh</a:t>
            </a:r>
            <a:endParaRPr lang="en-GB" sz="200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6" name="Rectangle 5">
            <a:extLst>
              <a:ext uri="{FF2B5EF4-FFF2-40B4-BE49-F238E27FC236}">
                <a16:creationId xmlns:a16="http://schemas.microsoft.com/office/drawing/2014/main" id="{9E6671D2-CE84-413B-B3DF-DE8CDD6C8B39}"/>
              </a:ext>
            </a:extLst>
          </p:cNvPr>
          <p:cNvSpPr/>
          <p:nvPr/>
        </p:nvSpPr>
        <p:spPr>
          <a:xfrm>
            <a:off x="5888178" y="3012723"/>
            <a:ext cx="3004302" cy="142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lack, dark, sitting, holding&#10;&#10;Description automatically generated">
            <a:extLst>
              <a:ext uri="{FF2B5EF4-FFF2-40B4-BE49-F238E27FC236}">
                <a16:creationId xmlns:a16="http://schemas.microsoft.com/office/drawing/2014/main" id="{B8415B3D-CD9D-422B-ACF0-54E993FB5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178" y="3003595"/>
            <a:ext cx="3004302" cy="1430138"/>
          </a:xfrm>
          <a:prstGeom prst="rect">
            <a:avLst/>
          </a:prstGeom>
        </p:spPr>
      </p:pic>
    </p:spTree>
    <p:extLst>
      <p:ext uri="{BB962C8B-B14F-4D97-AF65-F5344CB8AC3E}">
        <p14:creationId xmlns:p14="http://schemas.microsoft.com/office/powerpoint/2010/main" val="217029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B657-BA60-4FF3-B3E0-5D34EBAC4C4E}"/>
              </a:ext>
            </a:extLst>
          </p:cNvPr>
          <p:cNvSpPr>
            <a:spLocks noGrp="1"/>
          </p:cNvSpPr>
          <p:nvPr>
            <p:ph type="title"/>
          </p:nvPr>
        </p:nvSpPr>
        <p:spPr/>
        <p:txBody>
          <a:bodyPr/>
          <a:lstStyle/>
          <a:p>
            <a:r>
              <a:rPr lang="en-US" b="1">
                <a:solidFill>
                  <a:schemeClr val="tx1"/>
                </a:solidFill>
                <a:latin typeface="Times New Roman" panose="02020603050405020304" pitchFamily="18" charset="0"/>
                <a:cs typeface="Times New Roman" panose="02020603050405020304" pitchFamily="18" charset="0"/>
              </a:rPr>
              <a:t>2.1. Thuật toán HOG</a:t>
            </a:r>
            <a:endParaRPr lang="en-US"/>
          </a:p>
        </p:txBody>
      </p:sp>
      <p:sp>
        <p:nvSpPr>
          <p:cNvPr id="3" name="Slide Number Placeholder 2">
            <a:extLst>
              <a:ext uri="{FF2B5EF4-FFF2-40B4-BE49-F238E27FC236}">
                <a16:creationId xmlns:a16="http://schemas.microsoft.com/office/drawing/2014/main" id="{2DFFED46-479C-4DAD-83C7-965815C3ECFF}"/>
              </a:ext>
            </a:extLst>
          </p:cNvPr>
          <p:cNvSpPr>
            <a:spLocks noGrp="1"/>
          </p:cNvSpPr>
          <p:nvPr>
            <p:ph type="sldNum" sz="quarter" idx="12"/>
          </p:nvPr>
        </p:nvSpPr>
        <p:spPr/>
        <p:txBody>
          <a:bodyPr/>
          <a:lstStyle/>
          <a:p>
            <a:fld id="{A5B08488-2DBE-4E62-B7EE-BA7D2927C7BD}" type="slidenum">
              <a:rPr lang="en-GB" smtClean="0"/>
              <a:t>6</a:t>
            </a:fld>
            <a:endParaRPr lang="en-GB"/>
          </a:p>
        </p:txBody>
      </p:sp>
      <p:pic>
        <p:nvPicPr>
          <p:cNvPr id="5" name="Content Placeholder 4">
            <a:extLst>
              <a:ext uri="{FF2B5EF4-FFF2-40B4-BE49-F238E27FC236}">
                <a16:creationId xmlns:a16="http://schemas.microsoft.com/office/drawing/2014/main" id="{930427D3-C29E-420B-8251-DF95C43021D8}"/>
              </a:ext>
            </a:extLst>
          </p:cNvPr>
          <p:cNvPicPr>
            <a:picLocks noGrp="1" noChangeAspect="1"/>
          </p:cNvPicPr>
          <p:nvPr>
            <p:ph sz="quarter" idx="1"/>
          </p:nvPr>
        </p:nvPicPr>
        <p:blipFill>
          <a:blip r:embed="rId2"/>
          <a:stretch>
            <a:fillRect/>
          </a:stretch>
        </p:blipFill>
        <p:spPr>
          <a:xfrm>
            <a:off x="914400" y="2197730"/>
            <a:ext cx="7772400" cy="1143000"/>
          </a:xfrm>
          <a:prstGeom prst="rect">
            <a:avLst/>
          </a:prstGeom>
        </p:spPr>
      </p:pic>
    </p:spTree>
    <p:extLst>
      <p:ext uri="{BB962C8B-B14F-4D97-AF65-F5344CB8AC3E}">
        <p14:creationId xmlns:p14="http://schemas.microsoft.com/office/powerpoint/2010/main" val="611619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2.1.1. Tính toán gradient</a:t>
            </a:r>
          </a:p>
          <a:p>
            <a:pPr lvl="1"/>
            <a:r>
              <a:rPr lang="en-US" sz="2000">
                <a:latin typeface="Times New Roman" panose="02020603050405020304" pitchFamily="18" charset="0"/>
                <a:cs typeface="Times New Roman" panose="02020603050405020304" pitchFamily="18" charset="0"/>
              </a:rPr>
              <a:t>Sử dụng ph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pháp mặt nạ đạo hàm rời rạc (discrete derivative mask) theo một hoặc cả hai chiều ngang và dọc. Cụ thể ph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pháp sẽ lọc ma trận c</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ờng độ ảnh với các bộ lọc nh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 Sobel mask hoặc scharr.</a:t>
            </a:r>
          </a:p>
          <a:p>
            <a:pPr lvl="1"/>
            <a:r>
              <a:rPr lang="en-US" sz="2000">
                <a:latin typeface="Times New Roman" panose="02020603050405020304" pitchFamily="18" charset="0"/>
                <a:cs typeface="Times New Roman" panose="02020603050405020304" pitchFamily="18" charset="0"/>
              </a:rPr>
              <a:t>Để tính bộ lọc Sobel, phép tích chập của kernel kích th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ớc 3x3 đ</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ợc thực hiện với ảnh ban đầu.</a:t>
            </a:r>
          </a:p>
          <a:p>
            <a:pPr lvl="2"/>
            <a:r>
              <a:rPr lang="en-US" sz="1600">
                <a:latin typeface="Times New Roman" panose="02020603050405020304" pitchFamily="18" charset="0"/>
                <a:cs typeface="Times New Roman" panose="02020603050405020304" pitchFamily="18" charset="0"/>
              </a:rPr>
              <a:t>Đạo hàm theo chiều ngang:</a:t>
            </a:r>
          </a:p>
          <a:p>
            <a:pPr marL="868680" lvl="3" indent="0">
              <a:buNone/>
            </a:pPr>
            <a:endParaRPr lang="en-US" sz="1600">
              <a:latin typeface="Times New Roman" panose="02020603050405020304" pitchFamily="18" charset="0"/>
              <a:cs typeface="Times New Roman" panose="02020603050405020304" pitchFamily="18" charset="0"/>
            </a:endParaRPr>
          </a:p>
          <a:p>
            <a:pPr marL="868680" lvl="3" indent="0">
              <a:buNone/>
            </a:pPr>
            <a:endParaRPr lang="en-US" sz="1600">
              <a:latin typeface="Times New Roman" panose="02020603050405020304" pitchFamily="18" charset="0"/>
              <a:cs typeface="Times New Roman" panose="02020603050405020304" pitchFamily="18" charset="0"/>
            </a:endParaRPr>
          </a:p>
          <a:p>
            <a:pPr marL="868680" lvl="3" indent="0">
              <a:buNone/>
            </a:pPr>
            <a:endParaRPr lang="en-US" sz="1600">
              <a:latin typeface="Times New Roman" panose="02020603050405020304" pitchFamily="18" charset="0"/>
              <a:cs typeface="Times New Roman" panose="02020603050405020304" pitchFamily="18" charset="0"/>
            </a:endParaRPr>
          </a:p>
          <a:p>
            <a:pPr marL="868680" lvl="3" indent="0">
              <a:buNone/>
            </a:pPr>
            <a:endParaRPr lang="en-US" sz="1600">
              <a:latin typeface="Times New Roman" panose="02020603050405020304" pitchFamily="18" charset="0"/>
              <a:cs typeface="Times New Roman" panose="02020603050405020304" pitchFamily="18" charset="0"/>
            </a:endParaRPr>
          </a:p>
          <a:p>
            <a:pPr lvl="2"/>
            <a:r>
              <a:rPr lang="en-US" sz="1600">
                <a:latin typeface="Times New Roman" panose="02020603050405020304" pitchFamily="18" charset="0"/>
                <a:cs typeface="Times New Roman" panose="02020603050405020304" pitchFamily="18" charset="0"/>
              </a:rPr>
              <a:t>Đạo hàm theo chiều dọc:</a:t>
            </a:r>
            <a:endParaRPr lang="vi-VN" sz="160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2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6" name="Picture 5">
            <a:extLst>
              <a:ext uri="{FF2B5EF4-FFF2-40B4-BE49-F238E27FC236}">
                <a16:creationId xmlns:a16="http://schemas.microsoft.com/office/drawing/2014/main" id="{57530040-49DF-4E01-86DB-78638B92FF68}"/>
              </a:ext>
            </a:extLst>
          </p:cNvPr>
          <p:cNvPicPr>
            <a:picLocks noChangeAspect="1"/>
          </p:cNvPicPr>
          <p:nvPr/>
        </p:nvPicPr>
        <p:blipFill>
          <a:blip r:embed="rId3"/>
          <a:stretch>
            <a:fillRect/>
          </a:stretch>
        </p:blipFill>
        <p:spPr>
          <a:xfrm>
            <a:off x="2656767" y="3838621"/>
            <a:ext cx="2943225" cy="1190625"/>
          </a:xfrm>
          <a:prstGeom prst="rect">
            <a:avLst/>
          </a:prstGeom>
        </p:spPr>
      </p:pic>
      <p:pic>
        <p:nvPicPr>
          <p:cNvPr id="7" name="Picture 6">
            <a:extLst>
              <a:ext uri="{FF2B5EF4-FFF2-40B4-BE49-F238E27FC236}">
                <a16:creationId xmlns:a16="http://schemas.microsoft.com/office/drawing/2014/main" id="{69610FB6-8626-4187-BBFC-D55F01C8B98F}"/>
              </a:ext>
            </a:extLst>
          </p:cNvPr>
          <p:cNvPicPr>
            <a:picLocks noChangeAspect="1"/>
          </p:cNvPicPr>
          <p:nvPr/>
        </p:nvPicPr>
        <p:blipFill>
          <a:blip r:embed="rId4"/>
          <a:stretch>
            <a:fillRect/>
          </a:stretch>
        </p:blipFill>
        <p:spPr>
          <a:xfrm>
            <a:off x="2743856" y="5410533"/>
            <a:ext cx="3095627" cy="1190626"/>
          </a:xfrm>
          <a:prstGeom prst="rect">
            <a:avLst/>
          </a:prstGeom>
        </p:spPr>
      </p:pic>
    </p:spTree>
    <p:extLst>
      <p:ext uri="{BB962C8B-B14F-4D97-AF65-F5344CB8AC3E}">
        <p14:creationId xmlns:p14="http://schemas.microsoft.com/office/powerpoint/2010/main" val="345364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r>
              <a:rPr lang="en-US" sz="2200" b="1">
                <a:latin typeface="Times New Roman" panose="02020603050405020304" pitchFamily="18" charset="0"/>
                <a:cs typeface="Times New Roman" panose="02020603050405020304" pitchFamily="18" charset="0"/>
              </a:rPr>
              <a:t>2.1.1. Tính toán gradient</a:t>
            </a:r>
          </a:p>
          <a:p>
            <a:pPr lvl="1"/>
            <a:r>
              <a:rPr lang="en-US" sz="2000">
                <a:latin typeface="Times New Roman" panose="02020603050405020304" pitchFamily="18" charset="0"/>
                <a:cs typeface="Times New Roman" panose="02020603050405020304" pitchFamily="18" charset="0"/>
              </a:rPr>
              <a:t>Độ lớn gradient:</a:t>
            </a:r>
          </a:p>
          <a:p>
            <a:pPr marL="320040" lvl="1" indent="0">
              <a:buNone/>
            </a:pPr>
            <a:endParaRPr lang="en-US" sz="2000">
              <a:latin typeface="Times New Roman" panose="02020603050405020304" pitchFamily="18" charset="0"/>
              <a:cs typeface="Times New Roman" panose="02020603050405020304" pitchFamily="18" charset="0"/>
            </a:endParaRPr>
          </a:p>
          <a:p>
            <a:pPr lvl="1"/>
            <a:r>
              <a:rPr lang="en-US" sz="2000">
                <a:latin typeface="Times New Roman" panose="02020603050405020304" pitchFamily="18" charset="0"/>
                <a:cs typeface="Times New Roman" panose="02020603050405020304" pitchFamily="18" charset="0"/>
              </a:rPr>
              <a:t>Ph</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ơng gradient:</a:t>
            </a:r>
            <a:endParaRPr lang="en-US" sz="2200">
              <a:latin typeface="Times New Roman" panose="02020603050405020304" pitchFamily="18" charset="0"/>
              <a:cs typeface="Times New Roman" panose="02020603050405020304" pitchFamily="18" charset="0"/>
            </a:endParaRPr>
          </a:p>
          <a:p>
            <a:pPr marL="0" indent="0">
              <a:buNone/>
            </a:pPr>
            <a:endParaRPr lang="en-US" sz="2800">
              <a:latin typeface="Arial" panose="020B0604020202020204" pitchFamily="34" charset="0"/>
              <a:cs typeface="Arial" panose="020B0604020202020204" pitchFamily="34" charset="0"/>
            </a:endParaRPr>
          </a:p>
          <a:p>
            <a:pPr marL="0" indent="0">
              <a:buNone/>
            </a:pPr>
            <a:endParaRPr lang="en-US" dirty="0">
              <a:latin typeface="Times New Roman" pitchFamily="18" charset="0"/>
              <a:cs typeface="Times New Roman" pitchFamily="18" charset="0"/>
            </a:endParaRPr>
          </a:p>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8" name="Picture 7">
            <a:extLst>
              <a:ext uri="{FF2B5EF4-FFF2-40B4-BE49-F238E27FC236}">
                <a16:creationId xmlns:a16="http://schemas.microsoft.com/office/drawing/2014/main" id="{8D482335-27CD-4FF1-82E7-A4D4DCDEC85C}"/>
              </a:ext>
            </a:extLst>
          </p:cNvPr>
          <p:cNvPicPr>
            <a:picLocks noChangeAspect="1"/>
          </p:cNvPicPr>
          <p:nvPr/>
        </p:nvPicPr>
        <p:blipFill>
          <a:blip r:embed="rId3"/>
          <a:stretch>
            <a:fillRect/>
          </a:stretch>
        </p:blipFill>
        <p:spPr>
          <a:xfrm>
            <a:off x="3315973" y="2225973"/>
            <a:ext cx="1914525" cy="504825"/>
          </a:xfrm>
          <a:prstGeom prst="rect">
            <a:avLst/>
          </a:prstGeom>
        </p:spPr>
      </p:pic>
      <p:pic>
        <p:nvPicPr>
          <p:cNvPr id="9" name="Picture 8">
            <a:extLst>
              <a:ext uri="{FF2B5EF4-FFF2-40B4-BE49-F238E27FC236}">
                <a16:creationId xmlns:a16="http://schemas.microsoft.com/office/drawing/2014/main" id="{15D6FDEA-20EB-4445-8637-FAF7FB6E8916}"/>
              </a:ext>
            </a:extLst>
          </p:cNvPr>
          <p:cNvPicPr>
            <a:picLocks noChangeAspect="1"/>
          </p:cNvPicPr>
          <p:nvPr/>
        </p:nvPicPr>
        <p:blipFill>
          <a:blip r:embed="rId4"/>
          <a:stretch>
            <a:fillRect/>
          </a:stretch>
        </p:blipFill>
        <p:spPr>
          <a:xfrm>
            <a:off x="3339785" y="3212899"/>
            <a:ext cx="1866900" cy="819150"/>
          </a:xfrm>
          <a:prstGeom prst="rect">
            <a:avLst/>
          </a:prstGeom>
        </p:spPr>
      </p:pic>
    </p:spTree>
    <p:extLst>
      <p:ext uri="{BB962C8B-B14F-4D97-AF65-F5344CB8AC3E}">
        <p14:creationId xmlns:p14="http://schemas.microsoft.com/office/powerpoint/2010/main" val="79543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40960" cy="1143000"/>
          </a:xfrm>
        </p:spPr>
        <p:txBody>
          <a:bodyPr>
            <a:normAutofit/>
          </a:bodyPr>
          <a:lstStyle/>
          <a:p>
            <a:pPr algn="ctr"/>
            <a:r>
              <a:rPr lang="en-US" b="1">
                <a:solidFill>
                  <a:schemeClr val="tx1"/>
                </a:solidFill>
                <a:latin typeface="Times New Roman" panose="02020603050405020304" pitchFamily="18" charset="0"/>
                <a:cs typeface="Times New Roman" panose="02020603050405020304" pitchFamily="18" charset="0"/>
              </a:rPr>
              <a:t>2.1. Thuật toán HOG</a:t>
            </a:r>
          </a:p>
        </p:txBody>
      </p:sp>
      <p:sp>
        <p:nvSpPr>
          <p:cNvPr id="3" name="Content Placeholder 2"/>
          <p:cNvSpPr>
            <a:spLocks noGrp="1"/>
          </p:cNvSpPr>
          <p:nvPr>
            <p:ph sz="quarter" idx="1"/>
          </p:nvPr>
        </p:nvSpPr>
        <p:spPr>
          <a:xfrm>
            <a:off x="323528" y="1529281"/>
            <a:ext cx="8568952" cy="5005536"/>
          </a:xfrm>
        </p:spPr>
        <p:txBody>
          <a:bodyPr>
            <a:normAutofit/>
          </a:bodyPr>
          <a:lstStyle/>
          <a:p>
            <a:pPr marL="0" indent="0">
              <a:buNone/>
            </a:pPr>
            <a:endParaRPr lang="en-GB" dirty="0">
              <a:latin typeface="Times New Roman" pitchFamily="18" charset="0"/>
              <a:cs typeface="Times New Roman" pitchFamily="18" charset="0"/>
            </a:endParaRPr>
          </a:p>
          <a:p>
            <a:endParaRPr lang="en-GB" dirty="0"/>
          </a:p>
        </p:txBody>
      </p:sp>
      <p:cxnSp>
        <p:nvCxnSpPr>
          <p:cNvPr id="5" name="Straight Connector 4"/>
          <p:cNvCxnSpPr/>
          <p:nvPr/>
        </p:nvCxnSpPr>
        <p:spPr>
          <a:xfrm>
            <a:off x="323528" y="1268760"/>
            <a:ext cx="864096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5B08488-2DBE-4E62-B7EE-BA7D2927C7BD}" type="slidenum">
              <a:rPr kumimoji="0" lang="en-GB"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GB" sz="1400" b="0" i="0" u="none" strike="noStrike" kern="1200" cap="none" spc="0" normalizeH="0" baseline="0" noProof="0">
              <a:ln>
                <a:noFill/>
              </a:ln>
              <a:solidFill>
                <a:srgbClr val="FFFFFF"/>
              </a:solidFill>
              <a:effectLst/>
              <a:uLnTx/>
              <a:uFillTx/>
              <a:latin typeface="Franklin Gothic Book"/>
              <a:ea typeface="+mj-ea"/>
              <a:cs typeface="+mj-cs"/>
            </a:endParaRPr>
          </a:p>
        </p:txBody>
      </p:sp>
      <p:pic>
        <p:nvPicPr>
          <p:cNvPr id="11" name="Picture 10">
            <a:extLst>
              <a:ext uri="{FF2B5EF4-FFF2-40B4-BE49-F238E27FC236}">
                <a16:creationId xmlns:a16="http://schemas.microsoft.com/office/drawing/2014/main" id="{E54C7E77-F1E6-4A0B-807D-81D84C5B6E69}"/>
              </a:ext>
            </a:extLst>
          </p:cNvPr>
          <p:cNvPicPr>
            <a:picLocks noChangeAspect="1"/>
          </p:cNvPicPr>
          <p:nvPr/>
        </p:nvPicPr>
        <p:blipFill>
          <a:blip r:embed="rId3"/>
          <a:stretch>
            <a:fillRect/>
          </a:stretch>
        </p:blipFill>
        <p:spPr>
          <a:xfrm>
            <a:off x="374904" y="1357115"/>
            <a:ext cx="5153025" cy="3390900"/>
          </a:xfrm>
          <a:prstGeom prst="rect">
            <a:avLst/>
          </a:prstGeom>
        </p:spPr>
      </p:pic>
    </p:spTree>
    <p:extLst>
      <p:ext uri="{BB962C8B-B14F-4D97-AF65-F5344CB8AC3E}">
        <p14:creationId xmlns:p14="http://schemas.microsoft.com/office/powerpoint/2010/main" val="42529176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CF296165D94F469ECB9747F5CE1570" ma:contentTypeVersion="2" ma:contentTypeDescription="Create a new document." ma:contentTypeScope="" ma:versionID="60feac5e08c04b152b2332c06adf7704">
  <xsd:schema xmlns:xsd="http://www.w3.org/2001/XMLSchema" xmlns:xs="http://www.w3.org/2001/XMLSchema" xmlns:p="http://schemas.microsoft.com/office/2006/metadata/properties" xmlns:ns2="77f86598-fbe8-4040-8f87-9d82638c0cb9" targetNamespace="http://schemas.microsoft.com/office/2006/metadata/properties" ma:root="true" ma:fieldsID="11d4a3661a4eec7a0faec7760f0f4af9" ns2:_="">
    <xsd:import namespace="77f86598-fbe8-4040-8f87-9d82638c0cb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f86598-fbe8-4040-8f87-9d82638c0c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1BE19C-1A00-48D8-809C-FED5FDF189A2}">
  <ds:schemaRefs>
    <ds:schemaRef ds:uri="http://schemas.openxmlformats.org/package/2006/metadata/core-properties"/>
    <ds:schemaRef ds:uri="http://purl.org/dc/terms/"/>
    <ds:schemaRef ds:uri="http://schemas.microsoft.com/office/2006/documentManagement/types"/>
    <ds:schemaRef ds:uri="http://schemas.microsoft.com/office/2006/metadata/properties"/>
    <ds:schemaRef ds:uri="77f86598-fbe8-4040-8f87-9d82638c0cb9"/>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15A0E5DB-2FBC-4B5D-A06A-8C593FB003D2}">
  <ds:schemaRefs>
    <ds:schemaRef ds:uri="http://schemas.microsoft.com/sharepoint/v3/contenttype/forms"/>
  </ds:schemaRefs>
</ds:datastoreItem>
</file>

<file path=customXml/itemProps3.xml><?xml version="1.0" encoding="utf-8"?>
<ds:datastoreItem xmlns:ds="http://schemas.openxmlformats.org/officeDocument/2006/customXml" ds:itemID="{5277DB7D-FB93-4A38-94B6-260BD18121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f86598-fbe8-4040-8f87-9d82638c0c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90101</TotalTime>
  <Words>1737</Words>
  <Application>Microsoft Office PowerPoint</Application>
  <PresentationFormat>On-screen Show (4:3)</PresentationFormat>
  <Paragraphs>261</Paragraphs>
  <Slides>34</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Franklin Gothic Book</vt:lpstr>
      <vt:lpstr>JetBrains Mono</vt:lpstr>
      <vt:lpstr>Perpetua</vt:lpstr>
      <vt:lpstr>Symbol</vt:lpstr>
      <vt:lpstr>Times New Roman</vt:lpstr>
      <vt:lpstr>Wingdings 2</vt:lpstr>
      <vt:lpstr>Equity</vt:lpstr>
      <vt:lpstr>BÁO CÁO</vt:lpstr>
      <vt:lpstr>Nội dung</vt:lpstr>
      <vt:lpstr>0. Giải thuật phát hiện đối tượng</vt:lpstr>
      <vt:lpstr>1.1. Giới thiệu chung</vt:lpstr>
      <vt:lpstr>1.2. Ứng dụng của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2.1. Thuật toán HOG</vt:lpstr>
      <vt:lpstr>3. Thực hành tính HOG</vt:lpstr>
      <vt:lpstr>4. Ứng dụng thuật toán HOG</vt:lpstr>
      <vt:lpstr>4. Ứng dụng thuật toán HOG</vt:lpstr>
      <vt:lpstr>4. Ứng dụng thuật toán HOG</vt:lpstr>
      <vt:lpstr>4. Ứng dụng thuật toán HOG</vt:lpstr>
      <vt:lpstr>4. Ứng dụng thuật toán HOG</vt:lpstr>
      <vt:lpstr>4. Ứng dụng thuật toán HOG</vt:lpstr>
      <vt:lpstr>4. Ứng dụng thuật toán HOG</vt:lpstr>
      <vt:lpstr>4. Ứng dụng thuật toán HOG</vt:lpstr>
      <vt:lpstr>4. Ứng dụng thuật toán HOG</vt:lpstr>
      <vt:lpstr>4. Ứng dụng thuật toán HOG</vt:lpstr>
      <vt:lpstr>5. Tổng kết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dc:title>
  <dc:creator>Pham Quyen</dc:creator>
  <cp:lastModifiedBy>Nguyen Van Son 201910429</cp:lastModifiedBy>
  <cp:revision>71</cp:revision>
  <dcterms:created xsi:type="dcterms:W3CDTF">2020-04-20T14:15:48Z</dcterms:created>
  <dcterms:modified xsi:type="dcterms:W3CDTF">2020-06-06T06:08:58Z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0x0101009ACF296165D94F469ECB9747F5CE1570</vt:lpwstr>
  </property>
</Properties>
</file>